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730" r:id="rId2"/>
    <p:sldId id="736" r:id="rId3"/>
    <p:sldId id="737" r:id="rId4"/>
    <p:sldId id="738" r:id="rId5"/>
    <p:sldId id="739" r:id="rId6"/>
    <p:sldId id="740" r:id="rId7"/>
    <p:sldId id="741" r:id="rId8"/>
    <p:sldId id="742" r:id="rId9"/>
    <p:sldId id="743" r:id="rId10"/>
    <p:sldId id="755" r:id="rId11"/>
    <p:sldId id="756" r:id="rId12"/>
    <p:sldId id="744" r:id="rId13"/>
    <p:sldId id="745" r:id="rId14"/>
    <p:sldId id="746" r:id="rId15"/>
    <p:sldId id="747" r:id="rId16"/>
    <p:sldId id="748" r:id="rId17"/>
    <p:sldId id="749" r:id="rId18"/>
    <p:sldId id="750" r:id="rId19"/>
    <p:sldId id="751" r:id="rId20"/>
    <p:sldId id="752" r:id="rId21"/>
    <p:sldId id="754" r:id="rId22"/>
    <p:sldId id="753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88" userDrawn="1">
          <p15:clr>
            <a:srgbClr val="A4A3A4"/>
          </p15:clr>
        </p15:guide>
        <p15:guide id="7" orient="horz" pos="2952" userDrawn="1">
          <p15:clr>
            <a:srgbClr val="A4A3A4"/>
          </p15:clr>
        </p15:guide>
        <p15:guide id="8" orient="horz" pos="22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00EE08-D2FD-DC68-B8CC-1D13C9CE8CFC}" name="Kim Chambers" initials="KC" userId="S::kchambers@examityllc.onmicrosoft.com::b033ceb7-7980-4d5e-8850-62eea63a7bb2" providerId="AD"/>
  <p188:author id="{638BBBD1-B01F-37A7-8B4E-8382DE3C495A}" name="John Cuddemi" initials="JC" userId="S::jcuddemi@examity.com::47ef57ff-db29-4fd9-8026-7702017c37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9E7"/>
    <a:srgbClr val="F8941D"/>
    <a:srgbClr val="76D6FF"/>
    <a:srgbClr val="F0E8F5"/>
    <a:srgbClr val="F2F2F2"/>
    <a:srgbClr val="DBF4FF"/>
    <a:srgbClr val="E8F4E6"/>
    <a:srgbClr val="FFF3D7"/>
    <a:srgbClr val="008F00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6" autoAdjust="0"/>
    <p:restoredTop sz="90220" autoAdjust="0"/>
  </p:normalViewPr>
  <p:slideViewPr>
    <p:cSldViewPr snapToGrid="0">
      <p:cViewPr varScale="1">
        <p:scale>
          <a:sx n="64" d="100"/>
          <a:sy n="64" d="100"/>
        </p:scale>
        <p:origin x="420" y="60"/>
      </p:cViewPr>
      <p:guideLst>
        <p:guide pos="3888"/>
        <p:guide orient="horz" pos="2952"/>
        <p:guide orient="horz" pos="2232"/>
      </p:guideLst>
    </p:cSldViewPr>
  </p:slideViewPr>
  <p:outlineViewPr>
    <p:cViewPr>
      <p:scale>
        <a:sx n="100" d="100"/>
        <a:sy n="100" d="100"/>
      </p:scale>
      <p:origin x="0" y="-1800"/>
    </p:cViewPr>
  </p:outlineViewPr>
  <p:notesTextViewPr>
    <p:cViewPr>
      <p:scale>
        <a:sx n="210" d="100"/>
        <a:sy n="21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151" d="100"/>
          <a:sy n="151" d="100"/>
        </p:scale>
        <p:origin x="300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8933F8-1C52-9046-A33E-141FB8CC9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7D9FC-4B73-584D-9C0B-4608148501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16873-9D52-B842-8E8C-38D722C6EF61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BB3A2-FB0F-2D40-B239-CAA19AED72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35DF6-0A4D-3242-A57C-72A7627458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4EB12-169A-CA40-97A5-4DDFB02A8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792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673" y="1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/>
          <a:lstStyle>
            <a:lvl1pPr algn="r">
              <a:defRPr sz="1200"/>
            </a:lvl1pPr>
          </a:lstStyle>
          <a:p>
            <a:fld id="{5ED68937-CFFF-0748-9DD4-5FA70A4164D7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90" tIns="45345" rIns="90690" bIns="4534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55" y="4416500"/>
            <a:ext cx="5607691" cy="4183222"/>
          </a:xfrm>
          <a:prstGeom prst="rect">
            <a:avLst/>
          </a:prstGeom>
        </p:spPr>
        <p:txBody>
          <a:bodyPr vert="horz" lIns="90690" tIns="45345" rIns="90690" bIns="4534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847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673" y="8829847"/>
            <a:ext cx="3038155" cy="464978"/>
          </a:xfrm>
          <a:prstGeom prst="rect">
            <a:avLst/>
          </a:prstGeom>
        </p:spPr>
        <p:txBody>
          <a:bodyPr vert="horz" lIns="90690" tIns="45345" rIns="90690" bIns="45345" rtlCol="0" anchor="b"/>
          <a:lstStyle>
            <a:lvl1pPr algn="r">
              <a:defRPr sz="1200"/>
            </a:lvl1pPr>
          </a:lstStyle>
          <a:p>
            <a:fld id="{F397090B-64D1-F743-A578-004503038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489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06B5E-ED0C-C140-B57A-34D0D9869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9"/>
            <a:ext cx="12190474" cy="68571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426499-BB92-F14F-BC7E-DE65E1DD5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4632" y="2736438"/>
            <a:ext cx="4439827" cy="34076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Month 00, 2022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93FDC0-87FE-1348-B23A-367FAF7B47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089" y="1396445"/>
            <a:ext cx="3039292" cy="1115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97E0D5-D7BA-4642-AF96-162D20E737FF}"/>
              </a:ext>
            </a:extLst>
          </p:cNvPr>
          <p:cNvSpPr txBox="1">
            <a:spLocks/>
          </p:cNvSpPr>
          <p:nvPr userDrawn="1"/>
        </p:nvSpPr>
        <p:spPr>
          <a:xfrm>
            <a:off x="4362224" y="5840228"/>
            <a:ext cx="10515600" cy="5345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T Sans" panose="020B0503020203020204" pitchFamily="34" charset="77"/>
              </a:rPr>
              <a:t>Seamless and secure, online proctoring.</a:t>
            </a:r>
            <a:r>
              <a:rPr lang="en-US" dirty="0"/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69548-9666-9147-A8F0-DDE96086546D}"/>
              </a:ext>
            </a:extLst>
          </p:cNvPr>
          <p:cNvCxnSpPr>
            <a:cxnSpLocks/>
          </p:cNvCxnSpPr>
          <p:nvPr userDrawn="1"/>
        </p:nvCxnSpPr>
        <p:spPr>
          <a:xfrm>
            <a:off x="4456252" y="6366075"/>
            <a:ext cx="578734" cy="0"/>
          </a:xfrm>
          <a:prstGeom prst="line">
            <a:avLst/>
          </a:prstGeom>
          <a:ln w="44450">
            <a:solidFill>
              <a:srgbClr val="F89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967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4972C9-FA5A-9047-A497-1FF5BFA0B0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29AD65-9530-8543-B3C2-F4BA86CD0E43}"/>
              </a:ext>
            </a:extLst>
          </p:cNvPr>
          <p:cNvCxnSpPr>
            <a:cxnSpLocks/>
          </p:cNvCxnSpPr>
          <p:nvPr userDrawn="1"/>
        </p:nvCxnSpPr>
        <p:spPr>
          <a:xfrm>
            <a:off x="994787" y="1165609"/>
            <a:ext cx="482321" cy="0"/>
          </a:xfrm>
          <a:prstGeom prst="line">
            <a:avLst/>
          </a:prstGeom>
          <a:ln w="47625">
            <a:solidFill>
              <a:srgbClr val="F89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A835CF8-3D62-DD4C-A94F-E30829CE2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819" y="608472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EAFB2-67ED-4146-90A4-3EFF560CA5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4626"/>
            <a:ext cx="4468045" cy="337337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C46EC9-E41C-3746-AB53-EC1DD05DF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65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F9E1F2-CD8F-534C-B5EB-3BD960492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29AD65-9530-8543-B3C2-F4BA86CD0E43}"/>
              </a:ext>
            </a:extLst>
          </p:cNvPr>
          <p:cNvCxnSpPr>
            <a:cxnSpLocks/>
          </p:cNvCxnSpPr>
          <p:nvPr userDrawn="1"/>
        </p:nvCxnSpPr>
        <p:spPr>
          <a:xfrm>
            <a:off x="994787" y="1165609"/>
            <a:ext cx="482321" cy="0"/>
          </a:xfrm>
          <a:prstGeom prst="line">
            <a:avLst/>
          </a:prstGeom>
          <a:ln w="47625">
            <a:solidFill>
              <a:srgbClr val="F89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A835CF8-3D62-DD4C-A94F-E30829CE2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819" y="608472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810FE-C4AF-064E-9E61-CF9FDBAAC2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467100"/>
            <a:ext cx="4528686" cy="33909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1C0557E-5654-894F-84D6-C59C10B87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9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0B0A78-3956-1142-9813-91D25CBC9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BDD6F42-07F2-8146-A051-A2E24BE69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C6006A-1F5B-B749-83D2-213CBD947FD1}"/>
              </a:ext>
            </a:extLst>
          </p:cNvPr>
          <p:cNvGrpSpPr/>
          <p:nvPr userDrawn="1"/>
        </p:nvGrpSpPr>
        <p:grpSpPr>
          <a:xfrm>
            <a:off x="3545662" y="688277"/>
            <a:ext cx="7460697" cy="717150"/>
            <a:chOff x="3534511" y="1926063"/>
            <a:chExt cx="7460697" cy="7171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D332C3-9608-8546-856C-5B3318A96D0C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9862CA-5417-E043-BEAE-A023267B392D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3E8DA50A-A214-D14C-A0CF-CA315B4E1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859" y="770318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255133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0B0A78-3956-1142-9813-91D25CBC9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0EC7E6-62F8-CD4A-A394-E4FCDC46C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99F2D6-DA1C-8C46-9919-3EA4D14742B1}"/>
              </a:ext>
            </a:extLst>
          </p:cNvPr>
          <p:cNvGrpSpPr/>
          <p:nvPr userDrawn="1"/>
        </p:nvGrpSpPr>
        <p:grpSpPr>
          <a:xfrm>
            <a:off x="3545662" y="688277"/>
            <a:ext cx="7460697" cy="717150"/>
            <a:chOff x="3534511" y="1926063"/>
            <a:chExt cx="7460697" cy="717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CE02A6-AC1F-4846-B937-5B2B9A41A71C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A76455-53C4-6449-8D85-097084B340A9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C4AD14CE-3080-7B4A-977E-E449F02B5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859" y="770318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Automated Proctoring</a:t>
            </a:r>
          </a:p>
        </p:txBody>
      </p:sp>
    </p:spTree>
    <p:extLst>
      <p:ext uri="{BB962C8B-B14F-4D97-AF65-F5344CB8AC3E}">
        <p14:creationId xmlns:p14="http://schemas.microsoft.com/office/powerpoint/2010/main" val="2347024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22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0B0A78-3956-1142-9813-91D25CBC9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60"/>
            <a:ext cx="12192000" cy="6858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00EC7E6-62F8-CD4A-A394-E4FCDC46C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99F2D6-DA1C-8C46-9919-3EA4D14742B1}"/>
              </a:ext>
            </a:extLst>
          </p:cNvPr>
          <p:cNvGrpSpPr/>
          <p:nvPr userDrawn="1"/>
        </p:nvGrpSpPr>
        <p:grpSpPr>
          <a:xfrm>
            <a:off x="3545662" y="688277"/>
            <a:ext cx="7460697" cy="717150"/>
            <a:chOff x="3534511" y="1926063"/>
            <a:chExt cx="7460697" cy="717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CE02A6-AC1F-4846-B937-5B2B9A41A71C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A76455-53C4-6449-8D85-097084B340A9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C4AD14CE-3080-7B4A-977E-E449F02B5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859" y="770318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Automated Proctoring</a:t>
            </a:r>
          </a:p>
        </p:txBody>
      </p:sp>
    </p:spTree>
    <p:extLst>
      <p:ext uri="{BB962C8B-B14F-4D97-AF65-F5344CB8AC3E}">
        <p14:creationId xmlns:p14="http://schemas.microsoft.com/office/powerpoint/2010/main" val="127790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 userDrawn="1">
          <p15:clr>
            <a:srgbClr val="FBAE40"/>
          </p15:clr>
        </p15:guide>
        <p15:guide id="2" pos="22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0B0A78-3956-1142-9813-91D25CBC9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1CD471E-80A8-754E-B176-F05A69F55B72}"/>
              </a:ext>
            </a:extLst>
          </p:cNvPr>
          <p:cNvGrpSpPr/>
          <p:nvPr userDrawn="1"/>
        </p:nvGrpSpPr>
        <p:grpSpPr>
          <a:xfrm>
            <a:off x="3545662" y="688277"/>
            <a:ext cx="7460697" cy="717150"/>
            <a:chOff x="3534511" y="1926063"/>
            <a:chExt cx="7460697" cy="7171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3FEB14E-EAE5-BB40-B3E4-15A17CC576A7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6E1236-2AE8-6345-86EE-BAD154EBCC75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D1AEC92-8D0A-1640-B357-3D81C2140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BEADD6-87AB-8E40-83C8-25ACE4B9D0BC}"/>
              </a:ext>
            </a:extLst>
          </p:cNvPr>
          <p:cNvSpPr txBox="1">
            <a:spLocks/>
          </p:cNvSpPr>
          <p:nvPr userDrawn="1"/>
        </p:nvSpPr>
        <p:spPr>
          <a:xfrm>
            <a:off x="3876859" y="770318"/>
            <a:ext cx="10515600" cy="5345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Live Proctoring</a:t>
            </a:r>
          </a:p>
        </p:txBody>
      </p:sp>
    </p:spTree>
    <p:extLst>
      <p:ext uri="{BB962C8B-B14F-4D97-AF65-F5344CB8AC3E}">
        <p14:creationId xmlns:p14="http://schemas.microsoft.com/office/powerpoint/2010/main" val="3066274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0B0A78-3956-1142-9813-91D25CBC9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DA3C120-3984-E142-8CD4-832AE5A3E15A}"/>
              </a:ext>
            </a:extLst>
          </p:cNvPr>
          <p:cNvGrpSpPr/>
          <p:nvPr userDrawn="1"/>
        </p:nvGrpSpPr>
        <p:grpSpPr>
          <a:xfrm>
            <a:off x="3545662" y="688277"/>
            <a:ext cx="7460697" cy="717150"/>
            <a:chOff x="3534511" y="1926063"/>
            <a:chExt cx="7460697" cy="7171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08D128-892C-284B-942A-93441A6112CE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AE377C-5142-4548-8A0A-1F4FA14AAD88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D1AEC92-8D0A-1640-B357-3D81C2140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BEADD6-87AB-8E40-83C8-25ACE4B9D0BC}"/>
              </a:ext>
            </a:extLst>
          </p:cNvPr>
          <p:cNvSpPr txBox="1">
            <a:spLocks/>
          </p:cNvSpPr>
          <p:nvPr userDrawn="1"/>
        </p:nvSpPr>
        <p:spPr>
          <a:xfrm>
            <a:off x="3876859" y="770318"/>
            <a:ext cx="10515600" cy="5345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Live Proctoring</a:t>
            </a:r>
          </a:p>
        </p:txBody>
      </p:sp>
    </p:spTree>
    <p:extLst>
      <p:ext uri="{BB962C8B-B14F-4D97-AF65-F5344CB8AC3E}">
        <p14:creationId xmlns:p14="http://schemas.microsoft.com/office/powerpoint/2010/main" val="1080417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0B0A78-3956-1142-9813-91D25CBC9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D1AEC92-8D0A-1640-B357-3D81C2140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26FD9A-7019-E54E-9059-6FA4C8B334CB}"/>
              </a:ext>
            </a:extLst>
          </p:cNvPr>
          <p:cNvGrpSpPr/>
          <p:nvPr userDrawn="1"/>
        </p:nvGrpSpPr>
        <p:grpSpPr>
          <a:xfrm>
            <a:off x="3545662" y="1903760"/>
            <a:ext cx="7460697" cy="717150"/>
            <a:chOff x="3534511" y="1926063"/>
            <a:chExt cx="7460697" cy="7171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87C915-3C60-0849-AF04-948E6A1037E9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937244-ACE4-7546-989A-F22C3E117B87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2229A09F-99F9-1548-A25B-B2F7EC7D0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6859" y="1986168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6555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2E6AA9-C1A0-2B45-A585-3DCFE7976D98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60F4F95-BCC9-754D-9553-466D4800CED2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26E175-E0B0-F94D-9F35-6DF4B10775DD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7450C-E2ED-274C-9BAE-BA5C375FF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Summary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1292434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4863379-B3A6-5444-B5B7-2D894A0352E2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9D7BE2-6D4E-AD4D-A837-B31265DAEE52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D32C9D-618C-BF4B-A725-C7447A6862B9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DFA4453-C7A2-EE4B-A09C-7D891EB6CE69}"/>
              </a:ext>
            </a:extLst>
          </p:cNvPr>
          <p:cNvSpPr txBox="1"/>
          <p:nvPr userDrawn="1"/>
        </p:nvSpPr>
        <p:spPr>
          <a:xfrm>
            <a:off x="365760" y="3890890"/>
            <a:ext cx="72420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800" b="1" dirty="0">
                <a:solidFill>
                  <a:schemeClr val="bg1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Goals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1615577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24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06B5E-ED0C-C140-B57A-34D0D9869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9"/>
            <a:ext cx="12190474" cy="68571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426499-BB92-F14F-BC7E-DE65E1DD5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4632" y="2736438"/>
            <a:ext cx="4439827" cy="34076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Month 00, 2022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93FDC0-87FE-1348-B23A-367FAF7B47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089" y="1396445"/>
            <a:ext cx="3039292" cy="1115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54C9F-6D06-5B49-9C38-9CCC82048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89" y="426174"/>
            <a:ext cx="2040116" cy="5243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19A880-3E4C-A04E-BC35-7CF57743A5C1}"/>
              </a:ext>
            </a:extLst>
          </p:cNvPr>
          <p:cNvSpPr txBox="1">
            <a:spLocks/>
          </p:cNvSpPr>
          <p:nvPr userDrawn="1"/>
        </p:nvSpPr>
        <p:spPr>
          <a:xfrm>
            <a:off x="4362224" y="5840228"/>
            <a:ext cx="10515600" cy="5345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T Sans" panose="020B0503020203020204" pitchFamily="34" charset="77"/>
              </a:rPr>
              <a:t>Seamless and secure, online proctoring.</a:t>
            </a:r>
            <a:r>
              <a:rPr lang="en-US" dirty="0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53EC33-61B7-F844-8728-1CD8A70F8F8E}"/>
              </a:ext>
            </a:extLst>
          </p:cNvPr>
          <p:cNvCxnSpPr>
            <a:cxnSpLocks/>
          </p:cNvCxnSpPr>
          <p:nvPr userDrawn="1"/>
        </p:nvCxnSpPr>
        <p:spPr>
          <a:xfrm>
            <a:off x="4456252" y="6366075"/>
            <a:ext cx="578734" cy="0"/>
          </a:xfrm>
          <a:prstGeom prst="line">
            <a:avLst/>
          </a:prstGeom>
          <a:ln w="44450">
            <a:solidFill>
              <a:srgbClr val="F89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27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BB2F37-7483-F04E-B083-B89E964AE4DA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805A6D-5DCD-D744-9AF3-FF49AD977ED8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FDE591-60B7-834E-9FFA-165048475F8A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05B764C-FF9C-704F-B1FB-A76691826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1493462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24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8F788D-11A8-0441-BE16-93F4B2A36D7A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D8A7B5-DE6A-3A41-A934-55536AA2B1DD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F81AF6-3C24-3F4D-8C9E-7D74DDE39B9D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7450C-E2ED-274C-9BAE-BA5C375FF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085900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A82C4B-5C24-2547-A38D-313F62B20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977AE4-70D5-3D40-8FB4-C3455B1AC8BA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94CD67-62EE-C24F-AF80-126F4D9CFB0B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A625B0-D110-6347-BF51-A0E82A9C6F55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9E74CCC-8798-994B-AE9D-8FF5C23CA96E}"/>
              </a:ext>
            </a:extLst>
          </p:cNvPr>
          <p:cNvSpPr txBox="1"/>
          <p:nvPr userDrawn="1"/>
        </p:nvSpPr>
        <p:spPr>
          <a:xfrm>
            <a:off x="392556" y="3904488"/>
            <a:ext cx="768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4050743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D2F0DF-7858-784A-AB01-8087BBE32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BDEB59E-1281-6A48-8EB5-4DEFA4E9C8C8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0EA814-E469-984A-8CD0-7A025FE4759C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D0FCEB-7EC0-474C-9805-5EB83F4F8CC6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B5DC14-5956-D449-8A11-F994F90D2E28}"/>
              </a:ext>
            </a:extLst>
          </p:cNvPr>
          <p:cNvSpPr txBox="1"/>
          <p:nvPr userDrawn="1"/>
        </p:nvSpPr>
        <p:spPr>
          <a:xfrm>
            <a:off x="392556" y="3904488"/>
            <a:ext cx="768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About </a:t>
            </a:r>
            <a:r>
              <a:rPr lang="en-US" sz="4000" b="1" dirty="0" err="1">
                <a:solidFill>
                  <a:schemeClr val="bg1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Examity</a:t>
            </a:r>
            <a:endParaRPr lang="en-US" sz="4000" b="1" dirty="0">
              <a:solidFill>
                <a:schemeClr val="bg1"/>
              </a:solidFill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4D1726-48CD-7B44-9433-9C6A35994542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FC36C9-FB3F-0F41-A838-E0D6690726C4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886EDE6-BB9C-5849-83D8-1B33AD423EF7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7450C-E2ED-274C-9BAE-BA5C375FF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274626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B1FA5E-4D82-EE47-BC75-D0BE084EAEE3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B38E6F-5D8E-CE45-AB6F-DE5B46B52401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B211D7-4E54-A948-9207-E7E11B6324F2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7450C-E2ED-274C-9BAE-BA5C375FF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734819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CA19E9-67CF-BC42-ACB9-2C08DF51E468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EA03F2-02D9-E446-97C6-8DE1F3C7E3B3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BDD1FA-D31D-AA4E-BA26-1697E565CD07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FB35869-8212-B141-A8D7-E37927D30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884648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3CA19E9-67CF-BC42-ACB9-2C08DF51E468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8EA03F2-02D9-E446-97C6-8DE1F3C7E3B3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6BDD1FA-D31D-AA4E-BA26-1697E565CD07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2FB35869-8212-B141-A8D7-E37927D307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2760721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B6BDB4F-800F-5F4B-82A2-922BBCCF8D58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2A2E25-0854-9C40-9A89-93CA6584A542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D02AC3-C090-FB4C-A679-125406099F51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7450C-E2ED-274C-9BAE-BA5C375FF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Summary &amp; Next Steps</a:t>
            </a:r>
          </a:p>
        </p:txBody>
      </p:sp>
    </p:spTree>
    <p:extLst>
      <p:ext uri="{BB962C8B-B14F-4D97-AF65-F5344CB8AC3E}">
        <p14:creationId xmlns:p14="http://schemas.microsoft.com/office/powerpoint/2010/main" val="3713889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0270B8-FF78-0E47-9D17-92A2DD95B9A0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B8E98E-7B1D-CD4A-BAB3-8CF2689B18A7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A054E9-8462-BB43-8291-C6D67670CD1A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7450C-E2ED-274C-9BAE-BA5C375FF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00992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06B5E-ED0C-C140-B57A-34D0D9869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" y="429"/>
            <a:ext cx="12190474" cy="68571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426499-BB92-F14F-BC7E-DE65E1DD5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4632" y="2736438"/>
            <a:ext cx="4439827" cy="34076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Month 00, 2022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93FDC0-87FE-1348-B23A-367FAF7B47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089" y="1396445"/>
            <a:ext cx="3039292" cy="1115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54C9F-6D06-5B49-9C38-9CCC82048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89" y="426174"/>
            <a:ext cx="2040116" cy="5243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19A880-3E4C-A04E-BC35-7CF57743A5C1}"/>
              </a:ext>
            </a:extLst>
          </p:cNvPr>
          <p:cNvSpPr txBox="1">
            <a:spLocks/>
          </p:cNvSpPr>
          <p:nvPr userDrawn="1"/>
        </p:nvSpPr>
        <p:spPr>
          <a:xfrm>
            <a:off x="4362224" y="5840228"/>
            <a:ext cx="10515600" cy="5345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T Sans" panose="020B0503020203020204" pitchFamily="34" charset="77"/>
              </a:rPr>
              <a:t>Seamless and secure, online proctoring.</a:t>
            </a:r>
            <a:r>
              <a:rPr lang="en-US" dirty="0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53EC33-61B7-F844-8728-1CD8A70F8F8E}"/>
              </a:ext>
            </a:extLst>
          </p:cNvPr>
          <p:cNvCxnSpPr>
            <a:cxnSpLocks/>
          </p:cNvCxnSpPr>
          <p:nvPr userDrawn="1"/>
        </p:nvCxnSpPr>
        <p:spPr>
          <a:xfrm>
            <a:off x="4456252" y="6366075"/>
            <a:ext cx="578734" cy="0"/>
          </a:xfrm>
          <a:prstGeom prst="line">
            <a:avLst/>
          </a:prstGeom>
          <a:ln w="44450">
            <a:solidFill>
              <a:srgbClr val="F89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685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D2F0DF-7858-784A-AB01-8087BBE32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07B597-35E1-F749-B822-F26EF00DB398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E4C3D2-E84D-CD49-A7BD-1B36F3F4E344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C303D4-052A-654B-8233-0BCC870F0ECA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B5DC14-5956-D449-8A11-F994F90D2E28}"/>
              </a:ext>
            </a:extLst>
          </p:cNvPr>
          <p:cNvSpPr txBox="1"/>
          <p:nvPr userDrawn="1"/>
        </p:nvSpPr>
        <p:spPr>
          <a:xfrm>
            <a:off x="392556" y="3904488"/>
            <a:ext cx="768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Why </a:t>
            </a:r>
            <a:r>
              <a:rPr lang="en-US" sz="4000" b="1" dirty="0" err="1">
                <a:solidFill>
                  <a:schemeClr val="bg1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Examity</a:t>
            </a:r>
            <a:r>
              <a:rPr lang="en-US" sz="4000" b="1" dirty="0">
                <a:solidFill>
                  <a:schemeClr val="bg1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183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A82C4B-5C24-2547-A38D-313F62B203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977AE4-70D5-3D40-8FB4-C3455B1AC8BA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94CD67-62EE-C24F-AF80-126F4D9CFB0B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A625B0-D110-6347-BF51-A0E82A9C6F55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9E74CCC-8798-994B-AE9D-8FF5C23CA96E}"/>
              </a:ext>
            </a:extLst>
          </p:cNvPr>
          <p:cNvSpPr txBox="1"/>
          <p:nvPr userDrawn="1"/>
        </p:nvSpPr>
        <p:spPr>
          <a:xfrm>
            <a:off x="392556" y="3904488"/>
            <a:ext cx="768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ranklin Gothic Book" panose="020B0503020102020204" pitchFamily="34" charset="0"/>
                <a:ea typeface="Franklin Gothic Demi" charset="0"/>
                <a:cs typeface="Franklin Gothic Demi" charset="0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334404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B6BDB4F-800F-5F4B-82A2-922BBCCF8D58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2A2E25-0854-9C40-9A89-93CA6584A542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6D02AC3-C090-FB4C-A679-125406099F51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7450C-E2ED-274C-9BAE-BA5C375FF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</p:spTree>
    <p:extLst>
      <p:ext uri="{BB962C8B-B14F-4D97-AF65-F5344CB8AC3E}">
        <p14:creationId xmlns:p14="http://schemas.microsoft.com/office/powerpoint/2010/main" val="38108336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4C5F90-87C5-BC49-83AD-A09B8452E7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0270B8-FF78-0E47-9D17-92A2DD95B9A0}"/>
              </a:ext>
            </a:extLst>
          </p:cNvPr>
          <p:cNvGrpSpPr/>
          <p:nvPr userDrawn="1"/>
        </p:nvGrpSpPr>
        <p:grpSpPr>
          <a:xfrm>
            <a:off x="0" y="3899828"/>
            <a:ext cx="7460697" cy="717150"/>
            <a:chOff x="3534511" y="1926063"/>
            <a:chExt cx="7460697" cy="7171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B8E98E-7B1D-CD4A-BAB3-8CF2689B18A7}"/>
                </a:ext>
              </a:extLst>
            </p:cNvPr>
            <p:cNvSpPr/>
            <p:nvPr userDrawn="1"/>
          </p:nvSpPr>
          <p:spPr>
            <a:xfrm>
              <a:off x="3549379" y="1929780"/>
              <a:ext cx="7445829" cy="713433"/>
            </a:xfrm>
            <a:prstGeom prst="rect">
              <a:avLst/>
            </a:prstGeom>
            <a:solidFill>
              <a:srgbClr val="7EC9E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A054E9-8462-BB43-8291-C6D67670CD1A}"/>
                </a:ext>
              </a:extLst>
            </p:cNvPr>
            <p:cNvSpPr/>
            <p:nvPr userDrawn="1"/>
          </p:nvSpPr>
          <p:spPr>
            <a:xfrm>
              <a:off x="3534511" y="1926063"/>
              <a:ext cx="212299" cy="713433"/>
            </a:xfrm>
            <a:prstGeom prst="rect">
              <a:avLst/>
            </a:prstGeom>
            <a:solidFill>
              <a:srgbClr val="F8941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1E7450C-E2ED-274C-9BAE-BA5C375FF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371" y="3973464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765521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06B5E-ED0C-C140-B57A-34D0D9869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" y="429"/>
            <a:ext cx="12190472" cy="68571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426499-BB92-F14F-BC7E-DE65E1DD5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4632" y="2736438"/>
            <a:ext cx="4439827" cy="34076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Month 00, 2022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93FDC0-87FE-1348-B23A-367FAF7B47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089" y="1396445"/>
            <a:ext cx="3039292" cy="1115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54C9F-6D06-5B49-9C38-9CCC82048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89" y="426174"/>
            <a:ext cx="2040116" cy="5243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19A880-3E4C-A04E-BC35-7CF57743A5C1}"/>
              </a:ext>
            </a:extLst>
          </p:cNvPr>
          <p:cNvSpPr txBox="1">
            <a:spLocks/>
          </p:cNvSpPr>
          <p:nvPr userDrawn="1"/>
        </p:nvSpPr>
        <p:spPr>
          <a:xfrm>
            <a:off x="4362224" y="5840228"/>
            <a:ext cx="10515600" cy="5345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T Sans" panose="020B0503020203020204" pitchFamily="34" charset="77"/>
              </a:rPr>
              <a:t>Seamless and secure, online proctoring.</a:t>
            </a:r>
            <a:r>
              <a:rPr lang="en-US" dirty="0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53EC33-61B7-F844-8728-1CD8A70F8F8E}"/>
              </a:ext>
            </a:extLst>
          </p:cNvPr>
          <p:cNvCxnSpPr>
            <a:cxnSpLocks/>
          </p:cNvCxnSpPr>
          <p:nvPr userDrawn="1"/>
        </p:nvCxnSpPr>
        <p:spPr>
          <a:xfrm>
            <a:off x="4456252" y="6366075"/>
            <a:ext cx="578734" cy="0"/>
          </a:xfrm>
          <a:prstGeom prst="line">
            <a:avLst/>
          </a:prstGeom>
          <a:ln w="44450">
            <a:solidFill>
              <a:srgbClr val="F89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45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06B5E-ED0C-C140-B57A-34D0D9869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" y="429"/>
            <a:ext cx="12190472" cy="685714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9426499-BB92-F14F-BC7E-DE65E1DD5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4632" y="2736438"/>
            <a:ext cx="4439827" cy="34076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Month 00, 2022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93FDC0-87FE-1348-B23A-367FAF7B47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089" y="1396445"/>
            <a:ext cx="3039292" cy="11150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Client logo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54C9F-6D06-5B49-9C38-9CCC82048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389" y="426174"/>
            <a:ext cx="2040116" cy="5243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A19A880-3E4C-A04E-BC35-7CF57743A5C1}"/>
              </a:ext>
            </a:extLst>
          </p:cNvPr>
          <p:cNvSpPr txBox="1">
            <a:spLocks/>
          </p:cNvSpPr>
          <p:nvPr userDrawn="1"/>
        </p:nvSpPr>
        <p:spPr>
          <a:xfrm>
            <a:off x="4362224" y="5840228"/>
            <a:ext cx="10515600" cy="5345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PT Sans" panose="020B0503020203020204" pitchFamily="34" charset="77"/>
              </a:rPr>
              <a:t>Seamless and secure, online proctoring.</a:t>
            </a:r>
            <a:r>
              <a:rPr lang="en-US" dirty="0"/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53EC33-61B7-F844-8728-1CD8A70F8F8E}"/>
              </a:ext>
            </a:extLst>
          </p:cNvPr>
          <p:cNvCxnSpPr>
            <a:cxnSpLocks/>
          </p:cNvCxnSpPr>
          <p:nvPr userDrawn="1"/>
        </p:nvCxnSpPr>
        <p:spPr>
          <a:xfrm>
            <a:off x="4456252" y="6366075"/>
            <a:ext cx="578734" cy="0"/>
          </a:xfrm>
          <a:prstGeom prst="line">
            <a:avLst/>
          </a:prstGeom>
          <a:ln w="44450">
            <a:solidFill>
              <a:srgbClr val="F894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56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A06B5E-ED0C-C140-B57A-34D0D9869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954C9F-6D06-5B49-9C38-9CCC820489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285" y="368300"/>
            <a:ext cx="2040116" cy="5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4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107A2D9-9B7B-C44E-B680-0BC7374FB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29AD65-9530-8543-B3C2-F4BA86CD0E43}"/>
              </a:ext>
            </a:extLst>
          </p:cNvPr>
          <p:cNvCxnSpPr>
            <a:cxnSpLocks/>
          </p:cNvCxnSpPr>
          <p:nvPr userDrawn="1"/>
        </p:nvCxnSpPr>
        <p:spPr>
          <a:xfrm>
            <a:off x="994787" y="1165609"/>
            <a:ext cx="482321" cy="0"/>
          </a:xfrm>
          <a:prstGeom prst="line">
            <a:avLst/>
          </a:prstGeom>
          <a:ln w="47625">
            <a:solidFill>
              <a:srgbClr val="F89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A835CF8-3D62-DD4C-A94F-E30829CE2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819" y="608472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6CA89E-6DC5-8F42-B8A5-13DB14A65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4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20FFED-02A4-CD42-AFE3-404F2EBEB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29AD65-9530-8543-B3C2-F4BA86CD0E43}"/>
              </a:ext>
            </a:extLst>
          </p:cNvPr>
          <p:cNvCxnSpPr>
            <a:cxnSpLocks/>
          </p:cNvCxnSpPr>
          <p:nvPr userDrawn="1"/>
        </p:nvCxnSpPr>
        <p:spPr>
          <a:xfrm>
            <a:off x="994787" y="1165609"/>
            <a:ext cx="482321" cy="0"/>
          </a:xfrm>
          <a:prstGeom prst="line">
            <a:avLst/>
          </a:prstGeom>
          <a:ln w="47625">
            <a:solidFill>
              <a:srgbClr val="F89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A835CF8-3D62-DD4C-A94F-E30829CE2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193" y="627722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6CA89E-6DC5-8F42-B8A5-13DB14A65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8573D-8CAB-F241-8D01-3E8E55ECD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6534" y="1338531"/>
            <a:ext cx="3252703" cy="43788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.</a:t>
            </a:r>
            <a:endParaRPr lang="en-US" dirty="0"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5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206BFE-7D18-8F40-88A2-9F2C0C6BB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29AD65-9530-8543-B3C2-F4BA86CD0E43}"/>
              </a:ext>
            </a:extLst>
          </p:cNvPr>
          <p:cNvCxnSpPr>
            <a:cxnSpLocks/>
          </p:cNvCxnSpPr>
          <p:nvPr userDrawn="1"/>
        </p:nvCxnSpPr>
        <p:spPr>
          <a:xfrm>
            <a:off x="994787" y="1165609"/>
            <a:ext cx="482321" cy="0"/>
          </a:xfrm>
          <a:prstGeom prst="line">
            <a:avLst/>
          </a:prstGeom>
          <a:ln w="47625">
            <a:solidFill>
              <a:srgbClr val="F895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1A835CF8-3D62-DD4C-A94F-E30829CE2E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193" y="627722"/>
            <a:ext cx="10515600" cy="53452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A6CA89E-6DC5-8F42-B8A5-13DB14A65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398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BF34D9A7-499C-B54B-91DB-046A0EC87D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38573D-8CAB-F241-8D01-3E8E55ECD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84" y="1328906"/>
            <a:ext cx="2858068" cy="43788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• Bullet Point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• Bullet Point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• Bullet Point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• Bullet Point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24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15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6" r:id="rId2"/>
    <p:sldLayoutId id="2147483717" r:id="rId3"/>
    <p:sldLayoutId id="2147483718" r:id="rId4"/>
    <p:sldLayoutId id="2147483719" r:id="rId5"/>
    <p:sldLayoutId id="2147483712" r:id="rId6"/>
    <p:sldLayoutId id="2147483697" r:id="rId7"/>
    <p:sldLayoutId id="2147483699" r:id="rId8"/>
    <p:sldLayoutId id="2147483698" r:id="rId9"/>
    <p:sldLayoutId id="2147483708" r:id="rId10"/>
    <p:sldLayoutId id="2147483707" r:id="rId11"/>
    <p:sldLayoutId id="2147483696" r:id="rId12"/>
    <p:sldLayoutId id="2147483689" r:id="rId13"/>
    <p:sldLayoutId id="2147483714" r:id="rId14"/>
    <p:sldLayoutId id="2147483690" r:id="rId15"/>
    <p:sldLayoutId id="2147483711" r:id="rId16"/>
    <p:sldLayoutId id="2147483678" r:id="rId17"/>
    <p:sldLayoutId id="2147483701" r:id="rId18"/>
    <p:sldLayoutId id="2147483702" r:id="rId19"/>
    <p:sldLayoutId id="2147483703" r:id="rId20"/>
    <p:sldLayoutId id="2147483704" r:id="rId21"/>
    <p:sldLayoutId id="2147483706" r:id="rId22"/>
    <p:sldLayoutId id="2147483705" r:id="rId23"/>
    <p:sldLayoutId id="2147483710" r:id="rId24"/>
    <p:sldLayoutId id="2147483691" r:id="rId25"/>
    <p:sldLayoutId id="2147483709" r:id="rId26"/>
    <p:sldLayoutId id="2147483715" r:id="rId27"/>
    <p:sldLayoutId id="2147483693" r:id="rId28"/>
    <p:sldLayoutId id="2147483694" r:id="rId29"/>
    <p:sldLayoutId id="2147483692" r:id="rId30"/>
    <p:sldLayoutId id="2147483730" r:id="rId31"/>
    <p:sldLayoutId id="2147483735" r:id="rId32"/>
    <p:sldLayoutId id="2147483736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n.examity.com/V5/x/217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08AE7-B094-4946-936A-88001CDE3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821" y="3023001"/>
            <a:ext cx="4439827" cy="340762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May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9771B-2AC5-0442-9D89-A9C5CD32C503}"/>
              </a:ext>
            </a:extLst>
          </p:cNvPr>
          <p:cNvSpPr txBox="1"/>
          <p:nvPr/>
        </p:nvSpPr>
        <p:spPr>
          <a:xfrm>
            <a:off x="6102874" y="2102498"/>
            <a:ext cx="5573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14" dirty="0">
                <a:cs typeface="Calibri" panose="020F0502020204030204" pitchFamily="34" charset="0"/>
              </a:rPr>
              <a:t>Automated Proctoring </a:t>
            </a:r>
          </a:p>
          <a:p>
            <a:r>
              <a:rPr lang="en-US" sz="2800" b="1" spc="14" dirty="0">
                <a:cs typeface="Calibri" panose="020F0502020204030204" pitchFamily="34" charset="0"/>
              </a:rPr>
              <a:t>Exam Overview</a:t>
            </a:r>
            <a:endParaRPr lang="en-US" sz="2800" b="1" dirty="0"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C487A2-6FE3-1743-B8B6-C38F3ADBA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131" y="394677"/>
            <a:ext cx="1745623" cy="448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F2D20A-DED0-AE40-94D9-8A0B56BF6F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62" y="1642532"/>
            <a:ext cx="2872317" cy="4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7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1"/>
            <a:ext cx="2124689" cy="2082842"/>
            <a:chOff x="1255205" y="3130958"/>
            <a:chExt cx="2124689" cy="2278614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4"/>
              <a:ext cx="2124689" cy="1959278"/>
              <a:chOff x="6870356" y="1387278"/>
              <a:chExt cx="2124689" cy="1959278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8"/>
                <a:ext cx="2124689" cy="195927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378702" y="1328055"/>
                <a:ext cx="1107996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Grant Permissions</a:t>
                </a:r>
              </a:p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 </a:t>
                </a: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Allow webcam and microphone access</a:t>
                </a:r>
                <a:endParaRPr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735727"/>
            <a:ext cx="6814257" cy="442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test-taker will now be prompted to grant permission to access their webcam and microphone. They will click “Allow” when prompted.</a:t>
            </a:r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357CA-C777-E9AC-1B6C-09EC71313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729" y="1245105"/>
            <a:ext cx="3566160" cy="40953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31DA94-AD0E-ABB8-F9C4-3845982ACB38}"/>
              </a:ext>
            </a:extLst>
          </p:cNvPr>
          <p:cNvSpPr/>
          <p:nvPr/>
        </p:nvSpPr>
        <p:spPr>
          <a:xfrm>
            <a:off x="5677469" y="2013045"/>
            <a:ext cx="566382" cy="320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972290"/>
            <a:chOff x="1255205" y="3130958"/>
            <a:chExt cx="2124689" cy="197229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4"/>
              <a:ext cx="2124689" cy="1652954"/>
              <a:chOff x="6870356" y="1387278"/>
              <a:chExt cx="2124689" cy="1652954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8"/>
                <a:ext cx="2124689" cy="16529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517202" y="1158439"/>
                <a:ext cx="830997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Grant Permissions</a:t>
                </a:r>
              </a:p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 </a:t>
                </a: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Click continue</a:t>
                </a:r>
                <a:endParaRPr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735727"/>
            <a:ext cx="6814257" cy="442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Once permissions have been granted, the test-taker will click “continue” to proceed through the authentication process.</a:t>
            </a:r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5446EA-4EF4-EC0C-D607-9A9BCEFF8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256" y="1773124"/>
            <a:ext cx="7314188" cy="338328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FEC98E7-721E-387E-6E11-EFFEB5860CFE}"/>
              </a:ext>
            </a:extLst>
          </p:cNvPr>
          <p:cNvSpPr/>
          <p:nvPr/>
        </p:nvSpPr>
        <p:spPr>
          <a:xfrm>
            <a:off x="8887968" y="4791456"/>
            <a:ext cx="987552" cy="298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06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972289"/>
            <a:chOff x="1255205" y="3130958"/>
            <a:chExt cx="2124689" cy="197228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4"/>
              <a:ext cx="2124689" cy="1652953"/>
              <a:chOff x="6870356" y="1387278"/>
              <a:chExt cx="2124689" cy="1652953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8"/>
                <a:ext cx="2124689" cy="16529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372791" y="1277144"/>
                <a:ext cx="1107996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Authentication</a:t>
                </a:r>
              </a:p>
              <a:p>
                <a:pPr marL="12700" algn="ctr"/>
                <a:endParaRPr lang="en-US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Face </a:t>
                </a: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Verification</a:t>
                </a:r>
                <a:endParaRPr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5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103549"/>
            <a:ext cx="6814257" cy="442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first part of the authentication process is the face verification. The test-taker will need to take a photo – and retake if necessary – and then click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Use Photo and Continue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7FB5D8-636D-B545-8AAA-366317F6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0481" y="1695465"/>
            <a:ext cx="6371735" cy="34528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FED44E9-D157-6349-B7B3-84F237B40A5E}"/>
              </a:ext>
            </a:extLst>
          </p:cNvPr>
          <p:cNvSpPr/>
          <p:nvPr/>
        </p:nvSpPr>
        <p:spPr>
          <a:xfrm>
            <a:off x="5926669" y="4199469"/>
            <a:ext cx="1332088" cy="49671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63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972289"/>
            <a:chOff x="1255205" y="3130958"/>
            <a:chExt cx="2124689" cy="197228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4"/>
              <a:ext cx="2124689" cy="1652953"/>
              <a:chOff x="6870356" y="1387278"/>
              <a:chExt cx="2124689" cy="1652953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8"/>
                <a:ext cx="2124689" cy="16529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511291" y="1141618"/>
                <a:ext cx="830997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Authentication</a:t>
                </a:r>
              </a:p>
              <a:p>
                <a:pPr marL="12700" algn="ctr"/>
                <a:endParaRPr lang="en-US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ID Verification</a:t>
                </a:r>
                <a:endParaRPr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5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103549"/>
            <a:ext cx="6814257" cy="442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second part of the authentication is the ID verification. The test-taker will need to take a live picture of their ID and then select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Use Photo and Continue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354861-DAD0-9148-9B45-478B20DB5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510" y="1893971"/>
            <a:ext cx="6050331" cy="32121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FED44E9-D157-6349-B7B3-84F237B40A5E}"/>
              </a:ext>
            </a:extLst>
          </p:cNvPr>
          <p:cNvSpPr/>
          <p:nvPr/>
        </p:nvSpPr>
        <p:spPr>
          <a:xfrm>
            <a:off x="5836358" y="4323647"/>
            <a:ext cx="1241776" cy="49671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20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FC2837-B4E2-9542-82A3-7F58CAD0B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2217559"/>
            <a:ext cx="7428549" cy="25862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6647" cy="1972289"/>
            <a:chOff x="1255205" y="3130958"/>
            <a:chExt cx="2126647" cy="1972289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4"/>
              <a:ext cx="2126647" cy="1652953"/>
              <a:chOff x="6870356" y="1387278"/>
              <a:chExt cx="2126647" cy="1652953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8"/>
                <a:ext cx="2124689" cy="165295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381850" y="1161156"/>
                <a:ext cx="1107996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Authentication</a:t>
                </a:r>
              </a:p>
              <a:p>
                <a:pPr marL="12700" algn="ctr"/>
                <a:endParaRPr lang="en-US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Challenge </a:t>
                </a: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Question</a:t>
                </a:r>
                <a:endParaRPr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5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103548"/>
            <a:ext cx="6859412" cy="442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final step of the authentication process is the challenge questions section. The test-taker will be asked one of the three challenge questions, enter in the answer, and then click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Next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ED44E9-D157-6349-B7B3-84F237B40A5E}"/>
              </a:ext>
            </a:extLst>
          </p:cNvPr>
          <p:cNvSpPr/>
          <p:nvPr/>
        </p:nvSpPr>
        <p:spPr>
          <a:xfrm>
            <a:off x="6852358" y="3443112"/>
            <a:ext cx="1241776" cy="45155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2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16003" y="2714010"/>
            <a:ext cx="2131642" cy="1233737"/>
            <a:chOff x="1248252" y="3130958"/>
            <a:chExt cx="2131642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48252" y="3450295"/>
              <a:ext cx="2131642" cy="914400"/>
              <a:chOff x="6863403" y="1387279"/>
              <a:chExt cx="2131642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647559" y="890220"/>
                <a:ext cx="553998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Review </a:t>
                </a:r>
              </a:p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Instructions</a:t>
                </a: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6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306749"/>
            <a:ext cx="6859412" cy="442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test-taker will be able to review a list of the </a:t>
            </a:r>
            <a:r>
              <a:rPr lang="en-US" sz="1400" spc="5" dirty="0" err="1">
                <a:solidFill>
                  <a:prstClr val="black"/>
                </a:solidFill>
                <a:latin typeface="Calibri"/>
                <a:cs typeface="Calibri"/>
              </a:rPr>
              <a:t>Examity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 standard rules, along with any additional and special instructions if applicable.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23CED0-75B5-234E-9F1C-623CEAD55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790700"/>
            <a:ext cx="6550120" cy="32788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4654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16003" y="2714010"/>
            <a:ext cx="2131642" cy="1233737"/>
            <a:chOff x="1248252" y="3130958"/>
            <a:chExt cx="2131642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48252" y="3450295"/>
              <a:ext cx="2131642" cy="914400"/>
              <a:chOff x="6863403" y="1387279"/>
              <a:chExt cx="2131642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786058" y="890220"/>
                <a:ext cx="276999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User Agreement</a:t>
                </a: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7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4934214"/>
            <a:ext cx="7412568" cy="442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test-taker will also need to review the User agreements and then click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I Agree And I’m Ready To Begin The Exam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. If the test-taker chooses </a:t>
            </a:r>
            <a:r>
              <a:rPr lang="en-US" sz="1400" i="1" spc="5" dirty="0">
                <a:solidFill>
                  <a:prstClr val="black"/>
                </a:solidFill>
                <a:latin typeface="Calibri"/>
                <a:cs typeface="Calibri"/>
              </a:rPr>
              <a:t>I do not agree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, then they will NOT be able to take the exam.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C0EEA1-5B2F-7B47-95A0-F156A61A2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790700"/>
            <a:ext cx="7516464" cy="29281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A036318-E84C-DC4B-9E50-F9489110F31F}"/>
              </a:ext>
            </a:extLst>
          </p:cNvPr>
          <p:cNvSpPr/>
          <p:nvPr/>
        </p:nvSpPr>
        <p:spPr>
          <a:xfrm>
            <a:off x="6457244" y="3556000"/>
            <a:ext cx="1817511" cy="270933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61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16003" y="2714010"/>
            <a:ext cx="2131642" cy="1233737"/>
            <a:chOff x="1248252" y="3130958"/>
            <a:chExt cx="2131642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48252" y="3450295"/>
              <a:ext cx="2131642" cy="914400"/>
              <a:chOff x="6863403" y="1387279"/>
              <a:chExt cx="2131642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786058" y="890220"/>
                <a:ext cx="276999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Screen Launch</a:t>
                </a: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8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114836"/>
            <a:ext cx="7412568" cy="2270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Now, the test-taker will be prompted to launch the screen share by clicking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Launch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A9692E-4148-9741-826C-8B9673A64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504862"/>
            <a:ext cx="6271417" cy="34315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A036318-E84C-DC4B-9E50-F9489110F31F}"/>
              </a:ext>
            </a:extLst>
          </p:cNvPr>
          <p:cNvSpPr/>
          <p:nvPr/>
        </p:nvSpPr>
        <p:spPr>
          <a:xfrm>
            <a:off x="6231466" y="4064000"/>
            <a:ext cx="1151468" cy="33866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94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16003" y="2714010"/>
            <a:ext cx="2131642" cy="1233737"/>
            <a:chOff x="1248252" y="3130958"/>
            <a:chExt cx="2131642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48252" y="3450295"/>
              <a:ext cx="2131642" cy="914400"/>
              <a:chOff x="6863403" y="1387279"/>
              <a:chExt cx="2131642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786058" y="890220"/>
                <a:ext cx="276999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Screen Launch</a:t>
                </a: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8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114836"/>
            <a:ext cx="7412568" cy="2270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Then, they will need to select their entire screen and click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Share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036318-E84C-DC4B-9E50-F9489110F31F}"/>
              </a:ext>
            </a:extLst>
          </p:cNvPr>
          <p:cNvSpPr/>
          <p:nvPr/>
        </p:nvSpPr>
        <p:spPr>
          <a:xfrm>
            <a:off x="6073421" y="4052711"/>
            <a:ext cx="1569157" cy="3725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E3DD5E-7618-C64A-9207-4F259F592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509478"/>
            <a:ext cx="5971017" cy="33815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78B2C87-8A54-CA44-81C8-664F596D6BE0}"/>
              </a:ext>
            </a:extLst>
          </p:cNvPr>
          <p:cNvSpPr/>
          <p:nvPr/>
        </p:nvSpPr>
        <p:spPr>
          <a:xfrm>
            <a:off x="7241821" y="4001911"/>
            <a:ext cx="592668" cy="28786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0867D1-794D-7645-986B-86B8DC33CA60}"/>
              </a:ext>
            </a:extLst>
          </p:cNvPr>
          <p:cNvSpPr/>
          <p:nvPr/>
        </p:nvSpPr>
        <p:spPr>
          <a:xfrm>
            <a:off x="5069624" y="2196125"/>
            <a:ext cx="2151840" cy="199270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71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16003" y="2714010"/>
            <a:ext cx="2131642" cy="1233737"/>
            <a:chOff x="1248252" y="3130958"/>
            <a:chExt cx="2131642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48252" y="3450295"/>
              <a:ext cx="2131642" cy="914400"/>
              <a:chOff x="6863403" y="1387279"/>
              <a:chExt cx="2131642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647559" y="890220"/>
                <a:ext cx="553998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Begin Exam/</a:t>
                </a:r>
              </a:p>
              <a:p>
                <a:pPr marL="12700" algn="ctr"/>
                <a:r>
                  <a:rPr lang="en-US" b="1" dirty="0" err="1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Examity</a:t>
                </a:r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 Sidebar</a:t>
                </a: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9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159992"/>
            <a:ext cx="7412568" cy="6579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test-taker is now brought to the exam page. They will see a sidebar appear to the right of the screen, followed by a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Learning Your Sidebar 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pop-up. The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test-taker will need to click through the prompts showcasing how to utilize this feature for the duration of the exam.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DB913E-4CEC-104F-8FA6-CF38B4E0D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790700"/>
            <a:ext cx="5742985" cy="32081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8529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C1939E-6234-A442-AA25-01170255C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ABC255-76CC-C24F-9514-767F57B4B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978816-17AF-6E45-B44B-938E51DDDCA6}"/>
              </a:ext>
            </a:extLst>
          </p:cNvPr>
          <p:cNvSpPr txBox="1"/>
          <p:nvPr/>
        </p:nvSpPr>
        <p:spPr>
          <a:xfrm>
            <a:off x="4637244" y="1494057"/>
            <a:ext cx="7628648" cy="6979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16">
              <a:lnSpc>
                <a:spcPct val="150000"/>
              </a:lnSpc>
              <a:spcBef>
                <a:spcPts val="580"/>
              </a:spcBef>
            </a:pPr>
            <a:r>
              <a:rPr lang="en-US" sz="1600" b="1" spc="14" dirty="0">
                <a:cs typeface="Calibri"/>
              </a:rPr>
              <a:t>Step 1: </a:t>
            </a:r>
            <a:r>
              <a:rPr lang="en-US" sz="1600" spc="14" dirty="0">
                <a:cs typeface="Calibri"/>
              </a:rPr>
              <a:t>Sign in to </a:t>
            </a:r>
            <a:r>
              <a:rPr lang="en-US" sz="1600" spc="14" dirty="0" err="1">
                <a:cs typeface="Calibri"/>
              </a:rPr>
              <a:t>Examity</a:t>
            </a:r>
            <a:endParaRPr lang="en-US" sz="1600" spc="36" dirty="0">
              <a:cs typeface="Calibri"/>
            </a:endParaRP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2: </a:t>
            </a:r>
            <a:r>
              <a:rPr lang="en-US" sz="1600" spc="36" dirty="0">
                <a:cs typeface="Calibri"/>
              </a:rPr>
              <a:t>Start Exam</a:t>
            </a: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3: </a:t>
            </a:r>
            <a:r>
              <a:rPr lang="en-US" sz="1600" spc="36" dirty="0">
                <a:cs typeface="Calibri"/>
              </a:rPr>
              <a:t>Systems Check</a:t>
            </a: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4</a:t>
            </a:r>
            <a:r>
              <a:rPr lang="en-US" sz="1600" spc="14" dirty="0">
                <a:cs typeface="Calibri"/>
              </a:rPr>
              <a:t>: </a:t>
            </a:r>
            <a:r>
              <a:rPr lang="en-US" sz="1600" spc="36" dirty="0">
                <a:cs typeface="Calibri"/>
              </a:rPr>
              <a:t>Install Extension and Grant Permissions</a:t>
            </a: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5: </a:t>
            </a:r>
            <a:r>
              <a:rPr lang="en-US" sz="1600" dirty="0">
                <a:cs typeface="Calibri"/>
              </a:rPr>
              <a:t>Authentication</a:t>
            </a: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6: </a:t>
            </a:r>
            <a:r>
              <a:rPr lang="en-US" sz="1600" dirty="0">
                <a:cs typeface="Calibri"/>
              </a:rPr>
              <a:t>Review Instructions</a:t>
            </a:r>
          </a:p>
          <a:p>
            <a:pPr marL="11516">
              <a:lnSpc>
                <a:spcPct val="150000"/>
              </a:lnSpc>
              <a:spcBef>
                <a:spcPts val="580"/>
              </a:spcBef>
            </a:pPr>
            <a:r>
              <a:rPr lang="en-US" sz="1600" b="1" spc="14" dirty="0">
                <a:cs typeface="Calibri"/>
              </a:rPr>
              <a:t>Step 7: </a:t>
            </a:r>
            <a:r>
              <a:rPr lang="en-US" sz="1600" spc="14" dirty="0">
                <a:cs typeface="Calibri"/>
              </a:rPr>
              <a:t>User Agreement</a:t>
            </a:r>
            <a:endParaRPr lang="en-US" sz="1600" spc="36" dirty="0">
              <a:cs typeface="Calibri"/>
            </a:endParaRP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8: </a:t>
            </a:r>
            <a:r>
              <a:rPr lang="en-US" sz="1600" spc="36" dirty="0">
                <a:cs typeface="Calibri"/>
              </a:rPr>
              <a:t>Screen Launch</a:t>
            </a: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9: </a:t>
            </a:r>
            <a:r>
              <a:rPr lang="en-US" sz="1600" spc="36" dirty="0">
                <a:cs typeface="Calibri"/>
              </a:rPr>
              <a:t>Begin Exam/</a:t>
            </a:r>
            <a:r>
              <a:rPr lang="en-US" sz="1600" spc="36" dirty="0" err="1">
                <a:cs typeface="Calibri"/>
              </a:rPr>
              <a:t>Examity</a:t>
            </a:r>
            <a:r>
              <a:rPr lang="en-US" sz="1600" spc="36" dirty="0">
                <a:cs typeface="Calibri"/>
              </a:rPr>
              <a:t> Sidebar</a:t>
            </a: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10</a:t>
            </a:r>
            <a:r>
              <a:rPr lang="en-US" sz="1600" spc="14" dirty="0">
                <a:cs typeface="Calibri"/>
              </a:rPr>
              <a:t>: </a:t>
            </a:r>
            <a:r>
              <a:rPr lang="en-US" sz="1600" dirty="0">
                <a:cs typeface="Calibri"/>
              </a:rPr>
              <a:t>End Proctoring Session</a:t>
            </a:r>
          </a:p>
          <a:p>
            <a:pPr marL="11516">
              <a:lnSpc>
                <a:spcPct val="150000"/>
              </a:lnSpc>
              <a:spcBef>
                <a:spcPts val="490"/>
              </a:spcBef>
            </a:pPr>
            <a:r>
              <a:rPr lang="en-US" sz="1600" b="1" spc="14" dirty="0">
                <a:cs typeface="Calibri"/>
              </a:rPr>
              <a:t>Step 11: </a:t>
            </a:r>
            <a:r>
              <a:rPr lang="en-US" sz="1600" dirty="0">
                <a:cs typeface="Calibri"/>
              </a:rPr>
              <a:t>Survey (Optional)</a:t>
            </a:r>
          </a:p>
          <a:p>
            <a:pPr>
              <a:lnSpc>
                <a:spcPct val="150000"/>
              </a:lnSpc>
            </a:pPr>
            <a:endParaRPr lang="en-US" sz="1600" dirty="0"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Franklin Gothic Book" panose="020B0503020102020204" pitchFamily="34" charset="0"/>
              <a:ea typeface="Franklin Gothic Demi" charset="0"/>
              <a:cs typeface="Franklin Gothic D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75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16003" y="2714010"/>
            <a:ext cx="2131642" cy="1233737"/>
            <a:chOff x="1248252" y="3130958"/>
            <a:chExt cx="2131642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48252" y="3450295"/>
              <a:ext cx="2131642" cy="914400"/>
              <a:chOff x="6863403" y="1387279"/>
              <a:chExt cx="2131642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647559" y="890220"/>
                <a:ext cx="553998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Begin Exam/</a:t>
                </a:r>
              </a:p>
              <a:p>
                <a:pPr marL="12700" algn="ctr"/>
                <a:r>
                  <a:rPr lang="en-US" b="1" dirty="0" err="1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Examity</a:t>
                </a:r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 Sidebar</a:t>
                </a: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55526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9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500" y="5498658"/>
            <a:ext cx="7412568" cy="4553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test-taker will need to click through all steps of the sidebar information pop-up </a:t>
            </a:r>
          </a:p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and then press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Continue To Exam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12CE15-6ADA-A043-94F8-93FFFDDD9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790700"/>
            <a:ext cx="6083706" cy="346517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E431097-52B1-BC4B-9ECE-26E9E1643F29}"/>
              </a:ext>
            </a:extLst>
          </p:cNvPr>
          <p:cNvSpPr/>
          <p:nvPr/>
        </p:nvSpPr>
        <p:spPr>
          <a:xfrm>
            <a:off x="6778976" y="4984043"/>
            <a:ext cx="1078091" cy="36688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98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977800" y="2714010"/>
            <a:ext cx="2160513" cy="1233737"/>
            <a:chOff x="1210049" y="3130958"/>
            <a:chExt cx="2160513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10049" y="3450295"/>
              <a:ext cx="2160513" cy="914400"/>
              <a:chOff x="6825200" y="1387279"/>
              <a:chExt cx="2160513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25200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647559" y="890220"/>
                <a:ext cx="553998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End Proctoring Session</a:t>
                </a: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1965684" y="3153949"/>
              <a:ext cx="625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10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500" y="5780880"/>
            <a:ext cx="7412568" cy="4553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Once the test-taker completes the exam, they will need to officially end the session </a:t>
            </a:r>
          </a:p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with </a:t>
            </a:r>
            <a:r>
              <a:rPr lang="en-US" sz="1400" spc="5" dirty="0" err="1">
                <a:solidFill>
                  <a:prstClr val="black"/>
                </a:solidFill>
                <a:latin typeface="Calibri"/>
                <a:cs typeface="Calibri"/>
              </a:rPr>
              <a:t>Examity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 by clicking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End Proctoring Session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, then choose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End [the] Session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E315D6-F3B3-684A-819B-4D641079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790700"/>
            <a:ext cx="2072726" cy="3811343"/>
          </a:xfrm>
          <a:prstGeom prst="rect">
            <a:avLst/>
          </a:prstGeom>
          <a:effectLst>
            <a:outerShdw blurRad="228600" dist="38100" dir="5400000" sx="101000" sy="101000" algn="t" rotWithShape="0">
              <a:prstClr val="black">
                <a:alpha val="22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A03343-E1F5-2A41-8670-ABAC93EC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841" y="1797999"/>
            <a:ext cx="2138624" cy="3804045"/>
          </a:xfrm>
          <a:prstGeom prst="rect">
            <a:avLst/>
          </a:prstGeom>
          <a:effectLst>
            <a:outerShdw blurRad="228600" dist="38100" dir="5400000" sx="101000" sy="101000" algn="t" rotWithShape="0">
              <a:prstClr val="black">
                <a:alpha val="22000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E431097-52B1-BC4B-9ECE-26E9E1643F29}"/>
              </a:ext>
            </a:extLst>
          </p:cNvPr>
          <p:cNvSpPr/>
          <p:nvPr/>
        </p:nvSpPr>
        <p:spPr>
          <a:xfrm>
            <a:off x="4363154" y="3708401"/>
            <a:ext cx="1360312" cy="355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B604A5-86CA-9145-8787-8A7B1AF7B831}"/>
              </a:ext>
            </a:extLst>
          </p:cNvPr>
          <p:cNvSpPr/>
          <p:nvPr/>
        </p:nvSpPr>
        <p:spPr>
          <a:xfrm>
            <a:off x="7157154" y="3883377"/>
            <a:ext cx="948267" cy="28222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20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16003" y="2714010"/>
            <a:ext cx="2131642" cy="1233737"/>
            <a:chOff x="1248252" y="3130958"/>
            <a:chExt cx="2131642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48252" y="3450295"/>
              <a:ext cx="2131642" cy="914400"/>
              <a:chOff x="6863403" y="1387279"/>
              <a:chExt cx="2131642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647559" y="890220"/>
                <a:ext cx="553998" cy="2122310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Survey</a:t>
                </a:r>
              </a:p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(Optional)</a:t>
                </a: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1965683" y="3142659"/>
              <a:ext cx="6259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11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500" y="4776168"/>
            <a:ext cx="7412568" cy="4553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 exam screen automatically closes after the session ends and the test-taker will now </a:t>
            </a:r>
          </a:p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see a survey. This survey is optional and provides </a:t>
            </a:r>
            <a:r>
              <a:rPr lang="en-US" sz="1400" spc="5" dirty="0" err="1">
                <a:solidFill>
                  <a:prstClr val="black"/>
                </a:solidFill>
                <a:latin typeface="Calibri"/>
                <a:cs typeface="Calibri"/>
              </a:rPr>
              <a:t>Examity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 with feedback on the exam experience. </a:t>
            </a:r>
            <a:endParaRPr lang="en-US" sz="1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6C42FA4-3DC9-9A4A-B167-D6493593A9D2}"/>
              </a:ext>
            </a:extLst>
          </p:cNvPr>
          <p:cNvGrpSpPr/>
          <p:nvPr/>
        </p:nvGrpSpPr>
        <p:grpSpPr>
          <a:xfrm>
            <a:off x="4000500" y="1790700"/>
            <a:ext cx="6818517" cy="2785733"/>
            <a:chOff x="0" y="1472270"/>
            <a:chExt cx="10693400" cy="461830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DE2CDD-7EAC-C24E-84B3-B36CD50B8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72270"/>
              <a:ext cx="10693400" cy="46183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C22BCC5-B108-C04A-A32D-964A39A50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5676" y="2105025"/>
              <a:ext cx="4062047" cy="53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553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D5DDB6-1E39-094C-A23F-216EA97CE7A9}"/>
              </a:ext>
            </a:extLst>
          </p:cNvPr>
          <p:cNvCxnSpPr>
            <a:cxnSpLocks/>
          </p:cNvCxnSpPr>
          <p:nvPr/>
        </p:nvCxnSpPr>
        <p:spPr>
          <a:xfrm>
            <a:off x="1943889" y="3840275"/>
            <a:ext cx="1" cy="830026"/>
          </a:xfrm>
          <a:prstGeom prst="line">
            <a:avLst/>
          </a:prstGeom>
          <a:ln w="44450">
            <a:solidFill>
              <a:srgbClr val="7EC9E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344402C-17C6-4242-9BFD-7A6FBD6105F7}"/>
              </a:ext>
            </a:extLst>
          </p:cNvPr>
          <p:cNvCxnSpPr>
            <a:cxnSpLocks/>
          </p:cNvCxnSpPr>
          <p:nvPr/>
        </p:nvCxnSpPr>
        <p:spPr>
          <a:xfrm>
            <a:off x="1364381" y="5007596"/>
            <a:ext cx="8614996" cy="0"/>
          </a:xfrm>
          <a:prstGeom prst="line">
            <a:avLst/>
          </a:prstGeom>
          <a:ln w="44450">
            <a:solidFill>
              <a:srgbClr val="7EC9E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0822E5-09D1-B143-A830-E6540D8C3124}"/>
              </a:ext>
            </a:extLst>
          </p:cNvPr>
          <p:cNvCxnSpPr>
            <a:cxnSpLocks/>
          </p:cNvCxnSpPr>
          <p:nvPr/>
        </p:nvCxnSpPr>
        <p:spPr>
          <a:xfrm>
            <a:off x="10916198" y="3039407"/>
            <a:ext cx="1" cy="830026"/>
          </a:xfrm>
          <a:prstGeom prst="line">
            <a:avLst/>
          </a:prstGeom>
          <a:ln w="44450">
            <a:solidFill>
              <a:srgbClr val="7EC9E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A9A357-D0D1-3044-92C0-A79186EE3A8C}"/>
              </a:ext>
            </a:extLst>
          </p:cNvPr>
          <p:cNvCxnSpPr>
            <a:cxnSpLocks/>
          </p:cNvCxnSpPr>
          <p:nvPr/>
        </p:nvCxnSpPr>
        <p:spPr>
          <a:xfrm>
            <a:off x="1559222" y="3026396"/>
            <a:ext cx="9486126" cy="0"/>
          </a:xfrm>
          <a:prstGeom prst="line">
            <a:avLst/>
          </a:prstGeom>
          <a:ln w="44450">
            <a:solidFill>
              <a:srgbClr val="7EC9E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CDB8573-6A23-4A48-95B1-AA8467E4458B}"/>
              </a:ext>
            </a:extLst>
          </p:cNvPr>
          <p:cNvGrpSpPr/>
          <p:nvPr/>
        </p:nvGrpSpPr>
        <p:grpSpPr>
          <a:xfrm>
            <a:off x="396643" y="2206462"/>
            <a:ext cx="1713054" cy="1334066"/>
            <a:chOff x="1238316" y="2818686"/>
            <a:chExt cx="2596716" cy="202222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29D83E8-6E58-9A4D-B841-AE2FDB04F3E7}"/>
                </a:ext>
              </a:extLst>
            </p:cNvPr>
            <p:cNvGrpSpPr/>
            <p:nvPr/>
          </p:nvGrpSpPr>
          <p:grpSpPr>
            <a:xfrm>
              <a:off x="1238316" y="3265076"/>
              <a:ext cx="2596716" cy="1575839"/>
              <a:chOff x="6853467" y="1202060"/>
              <a:chExt cx="2596716" cy="1575839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72FBB70-3AFF-CA4C-AF2A-B302F51AF011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bject 28">
                <a:extLst>
                  <a:ext uri="{FF2B5EF4-FFF2-40B4-BE49-F238E27FC236}">
                    <a16:creationId xmlns:a16="http://schemas.microsoft.com/office/drawing/2014/main" id="{BF3AA17E-B353-EA42-8AE5-6AA54206DF4D}"/>
                  </a:ext>
                </a:extLst>
              </p:cNvPr>
              <p:cNvSpPr txBox="1"/>
              <p:nvPr/>
            </p:nvSpPr>
            <p:spPr>
              <a:xfrm rot="16200000">
                <a:off x="7778593" y="814642"/>
                <a:ext cx="746464" cy="2596716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Sign in to </a:t>
                </a:r>
              </a:p>
              <a:p>
                <a:pPr marL="12700" algn="ctr"/>
                <a:r>
                  <a:rPr lang="en-US" sz="1600" b="1" dirty="0" err="1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Examity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350F0B0-0DD3-0E48-ABC0-FA8E9BACDE79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BF6674-0395-9C46-B05C-752997561B95}"/>
                </a:ext>
              </a:extLst>
            </p:cNvPr>
            <p:cNvSpPr txBox="1"/>
            <p:nvPr/>
          </p:nvSpPr>
          <p:spPr>
            <a:xfrm>
              <a:off x="2258828" y="2885598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1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EB14DD-621C-8949-9AB5-8B5D94689EDE}"/>
              </a:ext>
            </a:extLst>
          </p:cNvPr>
          <p:cNvGrpSpPr/>
          <p:nvPr/>
        </p:nvGrpSpPr>
        <p:grpSpPr>
          <a:xfrm>
            <a:off x="2343115" y="2208391"/>
            <a:ext cx="1713053" cy="1334066"/>
            <a:chOff x="1238313" y="2818686"/>
            <a:chExt cx="2596715" cy="202222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0BB3A-9D7A-2148-9E3A-AAECBCC8F056}"/>
                </a:ext>
              </a:extLst>
            </p:cNvPr>
            <p:cNvGrpSpPr/>
            <p:nvPr/>
          </p:nvGrpSpPr>
          <p:grpSpPr>
            <a:xfrm>
              <a:off x="1238313" y="3265076"/>
              <a:ext cx="2596715" cy="1575839"/>
              <a:chOff x="6853464" y="1202060"/>
              <a:chExt cx="2596715" cy="1575839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C49FB6B9-DDCE-0E41-9681-17D8CE2DF05B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bject 28">
                <a:extLst>
                  <a:ext uri="{FF2B5EF4-FFF2-40B4-BE49-F238E27FC236}">
                    <a16:creationId xmlns:a16="http://schemas.microsoft.com/office/drawing/2014/main" id="{D42D7178-240B-C042-81EB-6993933B416A}"/>
                  </a:ext>
                </a:extLst>
              </p:cNvPr>
              <p:cNvSpPr txBox="1"/>
              <p:nvPr/>
            </p:nvSpPr>
            <p:spPr>
              <a:xfrm rot="16200000">
                <a:off x="7778589" y="814642"/>
                <a:ext cx="746464" cy="2596713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Click </a:t>
                </a:r>
              </a:p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Start Exam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368EFAF-5389-2F40-A7DD-FC65EBAAB2FC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12F658-878A-2B40-AA7A-5207E9FB9988}"/>
                </a:ext>
              </a:extLst>
            </p:cNvPr>
            <p:cNvSpPr txBox="1"/>
            <p:nvPr/>
          </p:nvSpPr>
          <p:spPr>
            <a:xfrm>
              <a:off x="2245501" y="2872271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2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A0D0B1-151C-924A-83A2-446F1A4D04A3}"/>
              </a:ext>
            </a:extLst>
          </p:cNvPr>
          <p:cNvGrpSpPr/>
          <p:nvPr/>
        </p:nvGrpSpPr>
        <p:grpSpPr>
          <a:xfrm>
            <a:off x="4276087" y="2208391"/>
            <a:ext cx="1713053" cy="1334066"/>
            <a:chOff x="1238313" y="2818686"/>
            <a:chExt cx="2596715" cy="20222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A065BBF-E51F-9548-A9CB-7EE60569844C}"/>
                </a:ext>
              </a:extLst>
            </p:cNvPr>
            <p:cNvGrpSpPr/>
            <p:nvPr/>
          </p:nvGrpSpPr>
          <p:grpSpPr>
            <a:xfrm>
              <a:off x="1238313" y="3265076"/>
              <a:ext cx="2596715" cy="1575839"/>
              <a:chOff x="6853464" y="1202060"/>
              <a:chExt cx="2596715" cy="1575839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21E60454-29F8-754C-8E7C-0378CC95A3EB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bject 28">
                <a:extLst>
                  <a:ext uri="{FF2B5EF4-FFF2-40B4-BE49-F238E27FC236}">
                    <a16:creationId xmlns:a16="http://schemas.microsoft.com/office/drawing/2014/main" id="{7CACAB4C-FA3D-2D4C-A3EB-63552A950C7F}"/>
                  </a:ext>
                </a:extLst>
              </p:cNvPr>
              <p:cNvSpPr txBox="1"/>
              <p:nvPr/>
            </p:nvSpPr>
            <p:spPr>
              <a:xfrm rot="16200000">
                <a:off x="7778589" y="814642"/>
                <a:ext cx="746464" cy="2596713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Systems </a:t>
                </a:r>
              </a:p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Check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F3FDC4-2AF2-E644-BDBC-7020B930D26B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4CCD76-40F4-FA4B-9970-2AD2548EBFAC}"/>
                </a:ext>
              </a:extLst>
            </p:cNvPr>
            <p:cNvSpPr txBox="1"/>
            <p:nvPr/>
          </p:nvSpPr>
          <p:spPr>
            <a:xfrm>
              <a:off x="2258827" y="2885600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3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6D1F9F-8898-E34F-BCE6-AEFBF2579147}"/>
              </a:ext>
            </a:extLst>
          </p:cNvPr>
          <p:cNvGrpSpPr/>
          <p:nvPr/>
        </p:nvGrpSpPr>
        <p:grpSpPr>
          <a:xfrm>
            <a:off x="6222563" y="2210320"/>
            <a:ext cx="1713051" cy="1334066"/>
            <a:chOff x="1238315" y="2818686"/>
            <a:chExt cx="2596713" cy="202222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D40348D-2735-B048-843B-8CBDEA845AE0}"/>
                </a:ext>
              </a:extLst>
            </p:cNvPr>
            <p:cNvGrpSpPr/>
            <p:nvPr/>
          </p:nvGrpSpPr>
          <p:grpSpPr>
            <a:xfrm>
              <a:off x="1238315" y="3265076"/>
              <a:ext cx="2596713" cy="1575839"/>
              <a:chOff x="6853466" y="1202060"/>
              <a:chExt cx="2596713" cy="1575839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39398919-DE37-8F41-904A-B0B5AA40DDE1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bject 28">
                <a:extLst>
                  <a:ext uri="{FF2B5EF4-FFF2-40B4-BE49-F238E27FC236}">
                    <a16:creationId xmlns:a16="http://schemas.microsoft.com/office/drawing/2014/main" id="{BDFBC3AE-CFA6-E842-BA7C-68B3D1BC6BE4}"/>
                  </a:ext>
                </a:extLst>
              </p:cNvPr>
              <p:cNvSpPr txBox="1"/>
              <p:nvPr/>
            </p:nvSpPr>
            <p:spPr>
              <a:xfrm rot="16200000">
                <a:off x="7591974" y="814642"/>
                <a:ext cx="1119696" cy="2596711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Install Examity Extension and Grant Permissions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F4D1FF0-14BC-0142-ACC2-6667AFAC8F68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DEA308A-088F-D144-AF67-FC4918823E77}"/>
                </a:ext>
              </a:extLst>
            </p:cNvPr>
            <p:cNvSpPr txBox="1"/>
            <p:nvPr/>
          </p:nvSpPr>
          <p:spPr>
            <a:xfrm>
              <a:off x="2245501" y="2872271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4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1F7757-2D86-F04B-ABCA-2A95B3425326}"/>
              </a:ext>
            </a:extLst>
          </p:cNvPr>
          <p:cNvGrpSpPr/>
          <p:nvPr/>
        </p:nvGrpSpPr>
        <p:grpSpPr>
          <a:xfrm>
            <a:off x="8130456" y="2208391"/>
            <a:ext cx="1713053" cy="1334066"/>
            <a:chOff x="1238313" y="2818686"/>
            <a:chExt cx="2596715" cy="202222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7D4A38-2181-5140-BFA8-749F166F682E}"/>
                </a:ext>
              </a:extLst>
            </p:cNvPr>
            <p:cNvGrpSpPr/>
            <p:nvPr/>
          </p:nvGrpSpPr>
          <p:grpSpPr>
            <a:xfrm>
              <a:off x="1238313" y="3265076"/>
              <a:ext cx="2596715" cy="1575839"/>
              <a:chOff x="6853464" y="1202060"/>
              <a:chExt cx="2596715" cy="1575839"/>
            </a:xfrm>
          </p:grpSpPr>
          <p:sp>
            <p:nvSpPr>
              <p:cNvPr id="36" name="Rounded Rectangle 35">
                <a:extLst>
                  <a:ext uri="{FF2B5EF4-FFF2-40B4-BE49-F238E27FC236}">
                    <a16:creationId xmlns:a16="http://schemas.microsoft.com/office/drawing/2014/main" id="{ACA41581-FC2D-F04D-AA2A-736AA5D3CD78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bject 28">
                <a:extLst>
                  <a:ext uri="{FF2B5EF4-FFF2-40B4-BE49-F238E27FC236}">
                    <a16:creationId xmlns:a16="http://schemas.microsoft.com/office/drawing/2014/main" id="{3666768B-F108-DE47-858D-FD5AFEDE5EDC}"/>
                  </a:ext>
                </a:extLst>
              </p:cNvPr>
              <p:cNvSpPr txBox="1"/>
              <p:nvPr/>
            </p:nvSpPr>
            <p:spPr>
              <a:xfrm rot="16200000">
                <a:off x="7965205" y="814642"/>
                <a:ext cx="373231" cy="259671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Authentication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406B370-8C04-C94D-AE43-00C2CAF49CBF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6C4316-2170-5D41-A636-D69D2010080F}"/>
                </a:ext>
              </a:extLst>
            </p:cNvPr>
            <p:cNvSpPr txBox="1"/>
            <p:nvPr/>
          </p:nvSpPr>
          <p:spPr>
            <a:xfrm>
              <a:off x="2258828" y="2898927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5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0E01DDC-4052-5649-92AC-E45A0C48BB1C}"/>
              </a:ext>
            </a:extLst>
          </p:cNvPr>
          <p:cNvGrpSpPr/>
          <p:nvPr/>
        </p:nvGrpSpPr>
        <p:grpSpPr>
          <a:xfrm>
            <a:off x="10076932" y="2210320"/>
            <a:ext cx="1713054" cy="1334066"/>
            <a:chOff x="1238312" y="2818686"/>
            <a:chExt cx="2596716" cy="202222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0AA9095-4C4A-9842-9BDD-6898B7489B72}"/>
                </a:ext>
              </a:extLst>
            </p:cNvPr>
            <p:cNvGrpSpPr/>
            <p:nvPr/>
          </p:nvGrpSpPr>
          <p:grpSpPr>
            <a:xfrm>
              <a:off x="1238312" y="3265076"/>
              <a:ext cx="2596716" cy="1575839"/>
              <a:chOff x="6853463" y="1202060"/>
              <a:chExt cx="2596716" cy="1575839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:a16="http://schemas.microsoft.com/office/drawing/2014/main" id="{4694D580-7907-824C-9CB5-4A64A5270579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bject 28">
                <a:extLst>
                  <a:ext uri="{FF2B5EF4-FFF2-40B4-BE49-F238E27FC236}">
                    <a16:creationId xmlns:a16="http://schemas.microsoft.com/office/drawing/2014/main" id="{603A3D3D-DC51-3541-B1C0-1221BABCB162}"/>
                  </a:ext>
                </a:extLst>
              </p:cNvPr>
              <p:cNvSpPr txBox="1"/>
              <p:nvPr/>
            </p:nvSpPr>
            <p:spPr>
              <a:xfrm rot="16200000">
                <a:off x="7778588" y="814642"/>
                <a:ext cx="746464" cy="2596713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Review </a:t>
                </a:r>
              </a:p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Instructions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57111A8-87D8-7B4D-9573-1A5A4A74501C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C0E4C3-30B6-B842-BADE-93C2B800ECE9}"/>
                </a:ext>
              </a:extLst>
            </p:cNvPr>
            <p:cNvSpPr txBox="1"/>
            <p:nvPr/>
          </p:nvSpPr>
          <p:spPr>
            <a:xfrm>
              <a:off x="2245501" y="2872271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6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BCBBAB-B70F-6E4F-A9F7-8F66D4010BFE}"/>
              </a:ext>
            </a:extLst>
          </p:cNvPr>
          <p:cNvGrpSpPr/>
          <p:nvPr/>
        </p:nvGrpSpPr>
        <p:grpSpPr>
          <a:xfrm>
            <a:off x="1065470" y="4153224"/>
            <a:ext cx="1713053" cy="1334066"/>
            <a:chOff x="1238313" y="2818686"/>
            <a:chExt cx="2596715" cy="202222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A3C275-0D2A-D946-8000-3876A2BDF7BF}"/>
                </a:ext>
              </a:extLst>
            </p:cNvPr>
            <p:cNvGrpSpPr/>
            <p:nvPr/>
          </p:nvGrpSpPr>
          <p:grpSpPr>
            <a:xfrm>
              <a:off x="1238313" y="3265076"/>
              <a:ext cx="2596715" cy="1575839"/>
              <a:chOff x="6853464" y="1202060"/>
              <a:chExt cx="2596715" cy="1575839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D01977CD-F682-2545-BB6F-E0FE05FE2A19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object 28">
                <a:extLst>
                  <a:ext uri="{FF2B5EF4-FFF2-40B4-BE49-F238E27FC236}">
                    <a16:creationId xmlns:a16="http://schemas.microsoft.com/office/drawing/2014/main" id="{5FA0C742-EB75-4646-A7A6-EF2E89DAE0B3}"/>
                  </a:ext>
                </a:extLst>
              </p:cNvPr>
              <p:cNvSpPr txBox="1"/>
              <p:nvPr/>
            </p:nvSpPr>
            <p:spPr>
              <a:xfrm rot="16200000">
                <a:off x="7778589" y="814642"/>
                <a:ext cx="746464" cy="2596713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User </a:t>
                </a:r>
              </a:p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Agreement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C8A5880-3A8E-2E43-9B74-28957E790062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7A6E903-86FA-FB4E-B3E9-B0EF8CAA835F}"/>
                </a:ext>
              </a:extLst>
            </p:cNvPr>
            <p:cNvSpPr txBox="1"/>
            <p:nvPr/>
          </p:nvSpPr>
          <p:spPr>
            <a:xfrm>
              <a:off x="2245501" y="2898927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7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12EF0B-7600-764B-919C-3E4CA7E1A06E}"/>
              </a:ext>
            </a:extLst>
          </p:cNvPr>
          <p:cNvGrpSpPr/>
          <p:nvPr/>
        </p:nvGrpSpPr>
        <p:grpSpPr>
          <a:xfrm>
            <a:off x="3003832" y="4155153"/>
            <a:ext cx="1713053" cy="1334066"/>
            <a:chOff x="1238313" y="2818686"/>
            <a:chExt cx="2596715" cy="202222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D7D9C55-C415-C144-93E2-12A09AA0165D}"/>
                </a:ext>
              </a:extLst>
            </p:cNvPr>
            <p:cNvGrpSpPr/>
            <p:nvPr/>
          </p:nvGrpSpPr>
          <p:grpSpPr>
            <a:xfrm>
              <a:off x="1238313" y="3265076"/>
              <a:ext cx="2596715" cy="1575839"/>
              <a:chOff x="6853464" y="1202060"/>
              <a:chExt cx="2596715" cy="1575839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B84D5D76-56AC-2042-9F53-38BBFCE116AC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bject 28">
                <a:extLst>
                  <a:ext uri="{FF2B5EF4-FFF2-40B4-BE49-F238E27FC236}">
                    <a16:creationId xmlns:a16="http://schemas.microsoft.com/office/drawing/2014/main" id="{66B8FBD1-9744-6D4B-8AF6-9DCBC7AD92C5}"/>
                  </a:ext>
                </a:extLst>
              </p:cNvPr>
              <p:cNvSpPr txBox="1"/>
              <p:nvPr/>
            </p:nvSpPr>
            <p:spPr>
              <a:xfrm rot="16200000">
                <a:off x="7778589" y="814642"/>
                <a:ext cx="746464" cy="2596713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Screen </a:t>
                </a:r>
              </a:p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Launch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B32FF91-A301-2A40-B440-746E3194495C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5DA05E6-0EDA-3748-AEA4-172D2540FA55}"/>
                </a:ext>
              </a:extLst>
            </p:cNvPr>
            <p:cNvSpPr txBox="1"/>
            <p:nvPr/>
          </p:nvSpPr>
          <p:spPr>
            <a:xfrm>
              <a:off x="2245501" y="2872272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8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67D8E52-A8AD-CB4D-83FB-AC2795B65008}"/>
              </a:ext>
            </a:extLst>
          </p:cNvPr>
          <p:cNvGrpSpPr/>
          <p:nvPr/>
        </p:nvGrpSpPr>
        <p:grpSpPr>
          <a:xfrm>
            <a:off x="4966790" y="4155153"/>
            <a:ext cx="1713052" cy="1334066"/>
            <a:chOff x="1238314" y="2818686"/>
            <a:chExt cx="2596714" cy="2022229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F983132-8F52-4641-BE59-6C139677340D}"/>
                </a:ext>
              </a:extLst>
            </p:cNvPr>
            <p:cNvGrpSpPr/>
            <p:nvPr/>
          </p:nvGrpSpPr>
          <p:grpSpPr>
            <a:xfrm>
              <a:off x="1238314" y="3265076"/>
              <a:ext cx="2596714" cy="1575839"/>
              <a:chOff x="6853465" y="1202060"/>
              <a:chExt cx="2596714" cy="1575839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38A22FE-7C18-A84F-8725-57D7090B8476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bject 28">
                <a:extLst>
                  <a:ext uri="{FF2B5EF4-FFF2-40B4-BE49-F238E27FC236}">
                    <a16:creationId xmlns:a16="http://schemas.microsoft.com/office/drawing/2014/main" id="{19EAE8E4-9591-2B4B-937E-9E510484D7D1}"/>
                  </a:ext>
                </a:extLst>
              </p:cNvPr>
              <p:cNvSpPr txBox="1"/>
              <p:nvPr/>
            </p:nvSpPr>
            <p:spPr>
              <a:xfrm rot="16200000">
                <a:off x="7778589" y="814642"/>
                <a:ext cx="746464" cy="2596712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Begin Exam/</a:t>
                </a:r>
              </a:p>
              <a:p>
                <a:pPr marL="12700" algn="ctr"/>
                <a:r>
                  <a:rPr lang="en-US" sz="1600" b="1" dirty="0" err="1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Examity</a:t>
                </a:r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 Sidebar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BAEEC32-7824-6A44-B72F-6F33A0535913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A1F4A3-E194-9747-8A7A-5066FFC1152D}"/>
                </a:ext>
              </a:extLst>
            </p:cNvPr>
            <p:cNvSpPr txBox="1"/>
            <p:nvPr/>
          </p:nvSpPr>
          <p:spPr>
            <a:xfrm>
              <a:off x="2258828" y="2898927"/>
              <a:ext cx="550506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9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A0AF2D9-AB76-AA40-B8BE-3377C107B879}"/>
              </a:ext>
            </a:extLst>
          </p:cNvPr>
          <p:cNvGrpSpPr/>
          <p:nvPr/>
        </p:nvGrpSpPr>
        <p:grpSpPr>
          <a:xfrm>
            <a:off x="6915735" y="4157082"/>
            <a:ext cx="1713053" cy="1334066"/>
            <a:chOff x="1238313" y="2818686"/>
            <a:chExt cx="2596715" cy="202222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80519FF-F1E9-D04E-AB57-2731B12EDB11}"/>
                </a:ext>
              </a:extLst>
            </p:cNvPr>
            <p:cNvGrpSpPr/>
            <p:nvPr/>
          </p:nvGrpSpPr>
          <p:grpSpPr>
            <a:xfrm>
              <a:off x="1238313" y="3265076"/>
              <a:ext cx="2596715" cy="1575839"/>
              <a:chOff x="6853464" y="1202060"/>
              <a:chExt cx="2596715" cy="1575839"/>
            </a:xfrm>
          </p:grpSpPr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5E0A146D-2C69-0446-BD14-DB1E306DBB97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bject 28">
                <a:extLst>
                  <a:ext uri="{FF2B5EF4-FFF2-40B4-BE49-F238E27FC236}">
                    <a16:creationId xmlns:a16="http://schemas.microsoft.com/office/drawing/2014/main" id="{0CD4828A-6161-7C45-8173-DB37BBAEF26B}"/>
                  </a:ext>
                </a:extLst>
              </p:cNvPr>
              <p:cNvSpPr txBox="1"/>
              <p:nvPr/>
            </p:nvSpPr>
            <p:spPr>
              <a:xfrm rot="16200000">
                <a:off x="7778589" y="814642"/>
                <a:ext cx="746464" cy="2596713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End Proctoring Session</a:t>
                </a:r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C01270E-8E59-454C-A2E6-8FC63A694D1F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586E0F3-56EC-3F47-BD02-D417EA86D0F6}"/>
                </a:ext>
              </a:extLst>
            </p:cNvPr>
            <p:cNvSpPr txBox="1"/>
            <p:nvPr/>
          </p:nvSpPr>
          <p:spPr>
            <a:xfrm>
              <a:off x="2131790" y="2872271"/>
              <a:ext cx="940688" cy="65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10</a:t>
              </a:r>
              <a:endParaRPr lang="en-US" sz="22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92DACC6-7A97-2C4B-9264-EB6EE3336B71}"/>
              </a:ext>
            </a:extLst>
          </p:cNvPr>
          <p:cNvGrpSpPr/>
          <p:nvPr/>
        </p:nvGrpSpPr>
        <p:grpSpPr>
          <a:xfrm>
            <a:off x="8826098" y="4155153"/>
            <a:ext cx="1713053" cy="1334066"/>
            <a:chOff x="1238313" y="2818686"/>
            <a:chExt cx="2596715" cy="2022229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CAC4E05-FD13-EE4D-B9DA-B1BF41DE9A82}"/>
                </a:ext>
              </a:extLst>
            </p:cNvPr>
            <p:cNvGrpSpPr/>
            <p:nvPr/>
          </p:nvGrpSpPr>
          <p:grpSpPr>
            <a:xfrm>
              <a:off x="1238313" y="3265076"/>
              <a:ext cx="2596715" cy="1575839"/>
              <a:chOff x="6853464" y="1202060"/>
              <a:chExt cx="2596715" cy="1575839"/>
            </a:xfrm>
          </p:grpSpPr>
          <p:sp>
            <p:nvSpPr>
              <p:cNvPr id="72" name="Rounded Rectangle 71">
                <a:extLst>
                  <a:ext uri="{FF2B5EF4-FFF2-40B4-BE49-F238E27FC236}">
                    <a16:creationId xmlns:a16="http://schemas.microsoft.com/office/drawing/2014/main" id="{1A311D37-3F2F-D545-A564-7941E1232669}"/>
                  </a:ext>
                </a:extLst>
              </p:cNvPr>
              <p:cNvSpPr/>
              <p:nvPr/>
            </p:nvSpPr>
            <p:spPr>
              <a:xfrm>
                <a:off x="6870357" y="1202060"/>
                <a:ext cx="2579822" cy="157583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3" name="object 28">
                <a:extLst>
                  <a:ext uri="{FF2B5EF4-FFF2-40B4-BE49-F238E27FC236}">
                    <a16:creationId xmlns:a16="http://schemas.microsoft.com/office/drawing/2014/main" id="{332FC0D7-BFF3-7741-8161-9F88D016BCAB}"/>
                  </a:ext>
                </a:extLst>
              </p:cNvPr>
              <p:cNvSpPr txBox="1"/>
              <p:nvPr/>
            </p:nvSpPr>
            <p:spPr>
              <a:xfrm rot="16200000">
                <a:off x="7778588" y="814642"/>
                <a:ext cx="746464" cy="2596712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Survey </a:t>
                </a:r>
              </a:p>
              <a:p>
                <a:pPr marL="12700" algn="ctr"/>
                <a:r>
                  <a:rPr lang="en-US" sz="1600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(Optional)</a:t>
                </a:r>
                <a:endParaRPr sz="1600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AF07196-7C3C-AD4F-97BE-3A3273B70593}"/>
                </a:ext>
              </a:extLst>
            </p:cNvPr>
            <p:cNvSpPr/>
            <p:nvPr/>
          </p:nvSpPr>
          <p:spPr>
            <a:xfrm>
              <a:off x="2123476" y="2818686"/>
              <a:ext cx="785308" cy="785308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73D143E-62CE-2E48-9D25-E2F2CBEEFFFC}"/>
              </a:ext>
            </a:extLst>
          </p:cNvPr>
          <p:cNvCxnSpPr>
            <a:cxnSpLocks/>
          </p:cNvCxnSpPr>
          <p:nvPr/>
        </p:nvCxnSpPr>
        <p:spPr>
          <a:xfrm>
            <a:off x="1919110" y="3861703"/>
            <a:ext cx="9010491" cy="0"/>
          </a:xfrm>
          <a:prstGeom prst="line">
            <a:avLst/>
          </a:prstGeom>
          <a:ln w="44450">
            <a:solidFill>
              <a:srgbClr val="7EC9E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9173190E-8F69-5943-B3C0-25F0E333629C}"/>
              </a:ext>
            </a:extLst>
          </p:cNvPr>
          <p:cNvSpPr txBox="1"/>
          <p:nvPr/>
        </p:nvSpPr>
        <p:spPr>
          <a:xfrm>
            <a:off x="9420258" y="4189067"/>
            <a:ext cx="6205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pc="14" dirty="0">
                <a:solidFill>
                  <a:schemeClr val="bg1"/>
                </a:solidFill>
                <a:latin typeface="Franklin Gothic Book" panose="020B0503020102020204" pitchFamily="34" charset="0"/>
              </a:rPr>
              <a:t>11</a:t>
            </a:r>
            <a:endParaRPr lang="en-US" sz="2200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30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233737"/>
            <a:chOff x="1255205" y="3130958"/>
            <a:chExt cx="2124689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5"/>
              <a:ext cx="2124689" cy="914400"/>
              <a:chOff x="6870356" y="1387279"/>
              <a:chExt cx="2124689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788288" y="904607"/>
                <a:ext cx="276999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Sign in to </a:t>
                </a:r>
                <a:r>
                  <a:rPr lang="en-US" b="1" dirty="0" err="1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Examity</a:t>
                </a:r>
                <a:endParaRPr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1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54572CF8-3203-334D-9EED-40FC9F3B4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386619"/>
            <a:ext cx="5827607" cy="37454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500" y="5442216"/>
            <a:ext cx="6286849" cy="4425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test-taker will need to sign in to </a:t>
            </a:r>
            <a:r>
              <a:rPr lang="en-US" sz="1400" spc="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Examity</a:t>
            </a: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if they have not already done so, using the link provided in the welcome email: </a:t>
            </a:r>
            <a:r>
              <a:rPr lang="en-US" sz="1400" u="sng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https://on.examity.com/V5/x/217</a:t>
            </a:r>
            <a:endParaRPr lang="en-US" sz="1400" spc="5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27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233737"/>
            <a:chOff x="1255205" y="3130958"/>
            <a:chExt cx="2124689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5"/>
              <a:ext cx="2124689" cy="914400"/>
              <a:chOff x="6870356" y="1387279"/>
              <a:chExt cx="2124689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788288" y="904607"/>
                <a:ext cx="276999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Start Exam</a:t>
                </a:r>
                <a:endParaRPr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2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500" y="5442216"/>
            <a:ext cx="6436318" cy="8990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logged in, the test-taker will see their exam card on their dashboard.</a:t>
            </a:r>
            <a:b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400" spc="5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automated exam workflow does not require the test-taker to schedule their exam. </a:t>
            </a:r>
          </a:p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test-taker can click </a:t>
            </a:r>
            <a:r>
              <a:rPr lang="en-US" sz="1400" b="1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Exam </a:t>
            </a: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start their exam session immediately. 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C4997E-2CE4-9D40-836B-134CA06EF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608371"/>
            <a:ext cx="4837073" cy="36412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9F5367B-C6BF-9A4D-BFBF-2632E5913D59}"/>
              </a:ext>
            </a:extLst>
          </p:cNvPr>
          <p:cNvSpPr/>
          <p:nvPr/>
        </p:nvSpPr>
        <p:spPr>
          <a:xfrm>
            <a:off x="4594578" y="4730044"/>
            <a:ext cx="1388533" cy="36124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48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233737"/>
            <a:chOff x="1255205" y="3130958"/>
            <a:chExt cx="2124689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5"/>
              <a:ext cx="2124689" cy="914400"/>
              <a:chOff x="6870356" y="1387279"/>
              <a:chExt cx="2124689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788288" y="904607"/>
                <a:ext cx="276999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System Check</a:t>
                </a:r>
                <a:endParaRPr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3815513" y="5272882"/>
            <a:ext cx="6436318" cy="2270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algn="ctr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test-taker will be prompted to complete the systems check and then press </a:t>
            </a:r>
            <a:r>
              <a:rPr lang="en-US" sz="1400" b="1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88E7B0-AD0E-1F4F-BD2E-94F3C0A0B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341" y="1798618"/>
            <a:ext cx="6230905" cy="3185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D694279-332D-8C46-B247-B396C0E47D60}"/>
              </a:ext>
            </a:extLst>
          </p:cNvPr>
          <p:cNvSpPr/>
          <p:nvPr/>
        </p:nvSpPr>
        <p:spPr>
          <a:xfrm>
            <a:off x="6073422" y="4560711"/>
            <a:ext cx="1388533" cy="36124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80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233737"/>
            <a:chOff x="1255205" y="3130958"/>
            <a:chExt cx="2124689" cy="1233737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5"/>
              <a:ext cx="2124689" cy="914400"/>
              <a:chOff x="6870356" y="1387279"/>
              <a:chExt cx="2124689" cy="914400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9"/>
                <a:ext cx="2124689" cy="9144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649789" y="983630"/>
                <a:ext cx="553998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Install the </a:t>
                </a:r>
                <a:r>
                  <a:rPr lang="en-US" b="1" dirty="0" err="1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Examity</a:t>
                </a:r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 Extension</a:t>
                </a:r>
                <a:endParaRPr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4256882"/>
            <a:ext cx="6814257" cy="2270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Next, the test-taker will need to install the </a:t>
            </a:r>
            <a:r>
              <a:rPr lang="en-US" sz="1400" spc="5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Examity</a:t>
            </a: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extension by selecting </a:t>
            </a:r>
            <a:r>
              <a:rPr lang="en-US" sz="1400" b="1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Extension</a:t>
            </a:r>
            <a:r>
              <a:rPr lang="en-US" sz="1400" spc="5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0A205C-E0C4-E143-95C5-D3ACA51B8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0" y="1790700"/>
            <a:ext cx="6746522" cy="2174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FED44E9-D157-6349-B7B3-84F237B40A5E}"/>
              </a:ext>
            </a:extLst>
          </p:cNvPr>
          <p:cNvSpPr/>
          <p:nvPr/>
        </p:nvSpPr>
        <p:spPr>
          <a:xfrm>
            <a:off x="7360356" y="3036712"/>
            <a:ext cx="1614311" cy="42897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19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959590"/>
            <a:chOff x="1255205" y="3130958"/>
            <a:chExt cx="2124689" cy="195959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4"/>
              <a:ext cx="2124689" cy="1640254"/>
              <a:chOff x="6870356" y="1387278"/>
              <a:chExt cx="2124689" cy="1640254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8"/>
                <a:ext cx="2124689" cy="16402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372791" y="1311011"/>
                <a:ext cx="1107996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Install the </a:t>
                </a:r>
                <a:r>
                  <a:rPr lang="en-US" b="1" dirty="0" err="1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Examity</a:t>
                </a:r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 Extension</a:t>
                </a:r>
              </a:p>
              <a:p>
                <a:pPr marL="12700" algn="ctr"/>
                <a:endParaRPr lang="en-US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Add to Chrome</a:t>
                </a:r>
                <a:endParaRPr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735727"/>
            <a:ext cx="6814257" cy="2270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A pop-up window will appear. The test-taker will need to click on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Add to Chrome. 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8EDF71-C8EC-0848-8F0C-1FA7B8A7A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537696"/>
            <a:ext cx="5776426" cy="39337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6727ECF-F0DA-384C-9D0E-58D686AFB5B8}"/>
              </a:ext>
            </a:extLst>
          </p:cNvPr>
          <p:cNvSpPr/>
          <p:nvPr/>
        </p:nvSpPr>
        <p:spPr>
          <a:xfrm>
            <a:off x="8477956" y="2585156"/>
            <a:ext cx="1478844" cy="51929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01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3965-6D0A-2745-A842-4E6D468F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Proctoring Exam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FDB185-5FAE-1D4D-8FA2-B166DCAF2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F34D9A7-499C-B54B-91DB-046A0EC87D31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802AA1-064E-3A4E-A595-5B82C21EDF9F}"/>
              </a:ext>
            </a:extLst>
          </p:cNvPr>
          <p:cNvGrpSpPr/>
          <p:nvPr/>
        </p:nvGrpSpPr>
        <p:grpSpPr>
          <a:xfrm>
            <a:off x="1022956" y="2714010"/>
            <a:ext cx="2124689" cy="1972290"/>
            <a:chOff x="1255205" y="3130958"/>
            <a:chExt cx="2124689" cy="197229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3EB38BA-557C-BD47-95D5-ED334B5F3414}"/>
                </a:ext>
              </a:extLst>
            </p:cNvPr>
            <p:cNvGrpSpPr/>
            <p:nvPr/>
          </p:nvGrpSpPr>
          <p:grpSpPr>
            <a:xfrm>
              <a:off x="1255205" y="3450294"/>
              <a:ext cx="2124689" cy="1652954"/>
              <a:chOff x="6870356" y="1387278"/>
              <a:chExt cx="2124689" cy="1652954"/>
            </a:xfrm>
          </p:grpSpPr>
          <p:sp>
            <p:nvSpPr>
              <p:cNvPr id="83" name="Rounded Rectangle 82">
                <a:extLst>
                  <a:ext uri="{FF2B5EF4-FFF2-40B4-BE49-F238E27FC236}">
                    <a16:creationId xmlns:a16="http://schemas.microsoft.com/office/drawing/2014/main" id="{0EF40F8E-DFF0-2847-87A1-BFB4885190BD}"/>
                  </a:ext>
                </a:extLst>
              </p:cNvPr>
              <p:cNvSpPr/>
              <p:nvPr/>
            </p:nvSpPr>
            <p:spPr>
              <a:xfrm>
                <a:off x="6870356" y="1387278"/>
                <a:ext cx="2124689" cy="16529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84" name="object 28">
                <a:extLst>
                  <a:ext uri="{FF2B5EF4-FFF2-40B4-BE49-F238E27FC236}">
                    <a16:creationId xmlns:a16="http://schemas.microsoft.com/office/drawing/2014/main" id="{F7F3DCBC-1057-864F-B26E-BA7DDBAD3DE0}"/>
                  </a:ext>
                </a:extLst>
              </p:cNvPr>
              <p:cNvSpPr txBox="1"/>
              <p:nvPr/>
            </p:nvSpPr>
            <p:spPr>
              <a:xfrm rot="16200000">
                <a:off x="7372791" y="1277144"/>
                <a:ext cx="1107996" cy="1890334"/>
              </a:xfrm>
              <a:prstGeom prst="rect">
                <a:avLst/>
              </a:prstGeom>
              <a:ln>
                <a:noFill/>
              </a:ln>
            </p:spPr>
            <p:txBody>
              <a:bodyPr vert="vert" wrap="square" lIns="0" tIns="0" rIns="0" bIns="0" rtlCol="0">
                <a:spAutoFit/>
              </a:bodyPr>
              <a:lstStyle/>
              <a:p>
                <a:pPr marL="12700" algn="ctr"/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Install the </a:t>
                </a:r>
                <a:r>
                  <a:rPr lang="en-US" b="1" dirty="0" err="1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Examity</a:t>
                </a:r>
                <a:r>
                  <a:rPr lang="en-US" b="1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 Extension</a:t>
                </a:r>
              </a:p>
              <a:p>
                <a:pPr marL="12700" algn="ctr"/>
                <a:endParaRPr lang="en-US" b="1"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  <a:p>
                <a:pPr marL="12700" algn="ctr"/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  <a:cs typeface="Arial"/>
                  </a:rPr>
                  <a:t>Add Extension</a:t>
                </a:r>
                <a:endParaRPr dirty="0">
                  <a:solidFill>
                    <a:schemeClr val="bg2">
                      <a:lumMod val="25000"/>
                    </a:schemeClr>
                  </a:solidFill>
                  <a:cs typeface="Arial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6378371-E2F5-EB46-B18E-7B7AC1D1D3B4}"/>
                </a:ext>
              </a:extLst>
            </p:cNvPr>
            <p:cNvSpPr/>
            <p:nvPr/>
          </p:nvSpPr>
          <p:spPr>
            <a:xfrm>
              <a:off x="1983435" y="3130958"/>
              <a:ext cx="578776" cy="578776"/>
            </a:xfrm>
            <a:prstGeom prst="ellipse">
              <a:avLst/>
            </a:prstGeom>
            <a:solidFill>
              <a:srgbClr val="F89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8B47921D-5C2B-FC47-B32D-1F59320CAF4B}"/>
                </a:ext>
              </a:extLst>
            </p:cNvPr>
            <p:cNvSpPr txBox="1"/>
            <p:nvPr/>
          </p:nvSpPr>
          <p:spPr>
            <a:xfrm>
              <a:off x="2078573" y="3144237"/>
              <a:ext cx="5505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spc="14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4</a:t>
              </a:r>
              <a:endParaRPr lang="en-US" sz="2800" b="1" dirty="0">
                <a:solidFill>
                  <a:schemeClr val="bg1"/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78" name="object 6">
            <a:extLst>
              <a:ext uri="{FF2B5EF4-FFF2-40B4-BE49-F238E27FC236}">
                <a16:creationId xmlns:a16="http://schemas.microsoft.com/office/drawing/2014/main" id="{934A350A-9C1D-A349-B8E6-6E705F5FA430}"/>
              </a:ext>
            </a:extLst>
          </p:cNvPr>
          <p:cNvSpPr txBox="1"/>
          <p:nvPr/>
        </p:nvSpPr>
        <p:spPr>
          <a:xfrm>
            <a:off x="4000499" y="5735727"/>
            <a:ext cx="6814257" cy="4553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516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Then, the test-taker can click </a:t>
            </a:r>
            <a:r>
              <a:rPr lang="en-US" sz="1400" b="1" spc="5" dirty="0">
                <a:solidFill>
                  <a:prstClr val="black"/>
                </a:solidFill>
                <a:latin typeface="Calibri"/>
                <a:cs typeface="Calibri"/>
              </a:rPr>
              <a:t>Add Extension </a:t>
            </a: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to complete the extension setup process. </a:t>
            </a:r>
          </a:p>
          <a:p>
            <a:pPr marL="11516" defTabSz="829178">
              <a:spcBef>
                <a:spcPts val="91"/>
              </a:spcBef>
            </a:pPr>
            <a:r>
              <a:rPr lang="en-US" sz="1400" spc="5" dirty="0">
                <a:solidFill>
                  <a:prstClr val="black"/>
                </a:solidFill>
                <a:latin typeface="Calibri"/>
                <a:cs typeface="Calibri"/>
              </a:rPr>
              <a:t>Once added, the test-taker will continue to the authentication process.  </a:t>
            </a:r>
            <a:endParaRPr lang="en-US" sz="1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1BC0EA-F938-4344-B938-06E856244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509794"/>
            <a:ext cx="5915755" cy="40466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49B413B-8269-ED44-8B48-7E0ABD7F2C12}"/>
              </a:ext>
            </a:extLst>
          </p:cNvPr>
          <p:cNvSpPr/>
          <p:nvPr/>
        </p:nvSpPr>
        <p:spPr>
          <a:xfrm>
            <a:off x="6524979" y="3341511"/>
            <a:ext cx="1241778" cy="44026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56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latin typeface="Franklin Gothic Book" panose="020B0503020102020204" pitchFamily="34" charset="0"/>
            <a:ea typeface="Franklin Gothic Demi" charset="0"/>
            <a:cs typeface="Franklin Gothic Demi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100942</TotalTime>
  <Words>846</Words>
  <Application>Microsoft Office PowerPoint</Application>
  <PresentationFormat>Widescreen</PresentationFormat>
  <Paragraphs>172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Franklin Gothic Book</vt:lpstr>
      <vt:lpstr>Franklin Gothic Medium</vt:lpstr>
      <vt:lpstr>PT Sans</vt:lpstr>
      <vt:lpstr>Office Theme</vt:lpstr>
      <vt:lpstr>May 2022</vt:lpstr>
      <vt:lpstr>PowerPoint Presentation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  <vt:lpstr>Automated Proctoring Exam 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Lisa Martini</cp:lastModifiedBy>
  <cp:revision>1301</cp:revision>
  <cp:lastPrinted>2020-03-10T16:12:23Z</cp:lastPrinted>
  <dcterms:created xsi:type="dcterms:W3CDTF">2013-06-25T16:41:47Z</dcterms:created>
  <dcterms:modified xsi:type="dcterms:W3CDTF">2022-05-11T14:21:03Z</dcterms:modified>
</cp:coreProperties>
</file>